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Montserrat"/>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1D8878C-E84C-4BB6-A3E8-FF5EAFDF87C6}">
  <a:tblStyle styleId="{C1D8878C-E84C-4BB6-A3E8-FF5EAFDF87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5.xml"/><Relationship Id="rId55" Type="http://schemas.openxmlformats.org/officeDocument/2006/relationships/font" Target="fonts/Montserrat-boldItalic.fntdata"/><Relationship Id="rId10" Type="http://schemas.openxmlformats.org/officeDocument/2006/relationships/slide" Target="slides/slide4.xml"/><Relationship Id="rId54" Type="http://schemas.openxmlformats.org/officeDocument/2006/relationships/font" Target="fonts/Montserrat-italic.fntdata"/><Relationship Id="rId13" Type="http://schemas.openxmlformats.org/officeDocument/2006/relationships/slide" Target="slides/slide7.xml"/><Relationship Id="rId57" Type="http://schemas.openxmlformats.org/officeDocument/2006/relationships/font" Target="fonts/Lato-bold.fntdata"/><Relationship Id="rId12" Type="http://schemas.openxmlformats.org/officeDocument/2006/relationships/slide" Target="slides/slide6.xml"/><Relationship Id="rId56" Type="http://schemas.openxmlformats.org/officeDocument/2006/relationships/font" Target="fonts/Lato-regular.fntdata"/><Relationship Id="rId15" Type="http://schemas.openxmlformats.org/officeDocument/2006/relationships/slide" Target="slides/slide9.xml"/><Relationship Id="rId59" Type="http://schemas.openxmlformats.org/officeDocument/2006/relationships/font" Target="fonts/Lato-boldItalic.fntdata"/><Relationship Id="rId14" Type="http://schemas.openxmlformats.org/officeDocument/2006/relationships/slide" Target="slides/slide8.xml"/><Relationship Id="rId58"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de539ff4d_2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4de539ff4d_2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de539ff4d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4de539ff4d_2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de539ff4d_2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4de539ff4d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de539ff4d_2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4de539ff4d_2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e7e5b723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e7e5b723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e7e5b7232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e7e5b7232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e7e5b723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e7e5b723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e7e5b7232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e7e5b7232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05c8019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05c8019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060bf37b6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060bf37b6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060bf37b6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060bf37b6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de539ff4d_2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4de539ff4d_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05c80190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05c80190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060bf37b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060bf37b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de539ff4d_2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4de539ff4d_2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de539ff4d_2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4de539ff4d_2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de539ff4d_2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4de539ff4d_2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e7e5b723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e7e5b723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e7e5b7232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e7e5b7232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053676f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053676f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053676f4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053676f4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e7e5b7232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e7e5b7232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de539ff4d_2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4de539ff4d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053676f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053676f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060bf37b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060bf37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060bf37b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060bf37b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060bf37b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060bf37b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060bf37b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060bf37b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060bf37b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060bf37b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060bf37b6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060bf37b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060bf37b6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060bf37b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44e5cc9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44e5cc9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44e5cc9c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44e5cc9c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de539ff4d_2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4de539ff4d_2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44e5cc9c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44e5cc9c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44e5cc9c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44e5cc9c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de539ff4d_2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4de539ff4d_2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de539ff4d_2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4de539ff4d_2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de539ff4d_2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4de539ff4d_2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de539ff4d_2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4de539ff4d_2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de539ff4d_2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4de539ff4d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de539ff4d_2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4de539ff4d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de539ff4d_2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4de539ff4d_2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e7e5b723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e7e5b723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e7e5b7232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e7e5b7232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14"/>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62" name="Google Shape;62;p14"/>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63" name="Google Shape;6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grpSp>
        <p:nvGrpSpPr>
          <p:cNvPr id="65" name="Google Shape;65;p15"/>
          <p:cNvGrpSpPr/>
          <p:nvPr/>
        </p:nvGrpSpPr>
        <p:grpSpPr>
          <a:xfrm>
            <a:off x="0" y="381001"/>
            <a:ext cx="1037850" cy="1016288"/>
            <a:chOff x="0" y="381001"/>
            <a:chExt cx="1037850" cy="1016288"/>
          </a:xfrm>
        </p:grpSpPr>
        <p:sp>
          <p:nvSpPr>
            <p:cNvPr id="66" name="Google Shape;66;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 name="Google Shape;69;p1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0" name="Google Shape;7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1" name="Shape 71"/>
        <p:cNvGrpSpPr/>
        <p:nvPr/>
      </p:nvGrpSpPr>
      <p:grpSpPr>
        <a:xfrm>
          <a:off x="0" y="0"/>
          <a:ext cx="0" cy="0"/>
          <a:chOff x="0" y="0"/>
          <a:chExt cx="0" cy="0"/>
        </a:xfrm>
      </p:grpSpPr>
      <p:grpSp>
        <p:nvGrpSpPr>
          <p:cNvPr id="72" name="Google Shape;72;p16"/>
          <p:cNvGrpSpPr/>
          <p:nvPr/>
        </p:nvGrpSpPr>
        <p:grpSpPr>
          <a:xfrm>
            <a:off x="4406400" y="0"/>
            <a:ext cx="4737600" cy="5143065"/>
            <a:chOff x="4406400" y="0"/>
            <a:chExt cx="4737600" cy="5143065"/>
          </a:xfrm>
        </p:grpSpPr>
        <p:sp>
          <p:nvSpPr>
            <p:cNvPr id="73" name="Google Shape;73;p16"/>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6"/>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6"/>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6"/>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6"/>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6"/>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6"/>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6"/>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6"/>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6"/>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16"/>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17"/>
          <p:cNvGrpSpPr/>
          <p:nvPr/>
        </p:nvGrpSpPr>
        <p:grpSpPr>
          <a:xfrm>
            <a:off x="0" y="381001"/>
            <a:ext cx="1037850" cy="1016288"/>
            <a:chOff x="0" y="381001"/>
            <a:chExt cx="1037850" cy="1016288"/>
          </a:xfrm>
        </p:grpSpPr>
        <p:sp>
          <p:nvSpPr>
            <p:cNvPr id="95" name="Google Shape;9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8" name="Google Shape;98;p17"/>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9" name="Google Shape;99;p17"/>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0" name="Google Shape;10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1" name="Shape 101"/>
        <p:cNvGrpSpPr/>
        <p:nvPr/>
      </p:nvGrpSpPr>
      <p:grpSpPr>
        <a:xfrm>
          <a:off x="0" y="0"/>
          <a:ext cx="0" cy="0"/>
          <a:chOff x="0" y="0"/>
          <a:chExt cx="0" cy="0"/>
        </a:xfrm>
      </p:grpSpPr>
      <p:grpSp>
        <p:nvGrpSpPr>
          <p:cNvPr id="102" name="Google Shape;102;p18"/>
          <p:cNvGrpSpPr/>
          <p:nvPr/>
        </p:nvGrpSpPr>
        <p:grpSpPr>
          <a:xfrm>
            <a:off x="0" y="381001"/>
            <a:ext cx="1037850" cy="1016288"/>
            <a:chOff x="0" y="381001"/>
            <a:chExt cx="1037850" cy="1016288"/>
          </a:xfrm>
        </p:grpSpPr>
        <p:sp>
          <p:nvSpPr>
            <p:cNvPr id="103" name="Google Shape;10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6" name="Google Shape;10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7" name="Shape 107"/>
        <p:cNvGrpSpPr/>
        <p:nvPr/>
      </p:nvGrpSpPr>
      <p:grpSpPr>
        <a:xfrm>
          <a:off x="0" y="0"/>
          <a:ext cx="0" cy="0"/>
          <a:chOff x="0" y="0"/>
          <a:chExt cx="0" cy="0"/>
        </a:xfrm>
      </p:grpSpPr>
      <p:grpSp>
        <p:nvGrpSpPr>
          <p:cNvPr id="108" name="Google Shape;108;p19"/>
          <p:cNvGrpSpPr/>
          <p:nvPr/>
        </p:nvGrpSpPr>
        <p:grpSpPr>
          <a:xfrm>
            <a:off x="0" y="381001"/>
            <a:ext cx="1037850" cy="1016288"/>
            <a:chOff x="0" y="381001"/>
            <a:chExt cx="1037850" cy="1016288"/>
          </a:xfrm>
        </p:grpSpPr>
        <p:sp>
          <p:nvSpPr>
            <p:cNvPr id="109" name="Google Shape;10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19"/>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2" name="Google Shape;112;p19"/>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3" name="Google Shape;11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0"/>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0"/>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0"/>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0"/>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0"/>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0"/>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0"/>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0"/>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0"/>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0"/>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0"/>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0"/>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0"/>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p20"/>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p21"/>
          <p:cNvGrpSpPr/>
          <p:nvPr/>
        </p:nvGrpSpPr>
        <p:grpSpPr>
          <a:xfrm>
            <a:off x="0" y="381001"/>
            <a:ext cx="1037850" cy="1016288"/>
            <a:chOff x="0" y="381001"/>
            <a:chExt cx="1037850" cy="1016288"/>
          </a:xfrm>
        </p:grpSpPr>
        <p:sp>
          <p:nvSpPr>
            <p:cNvPr id="138" name="Google Shape;13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21"/>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1" name="Google Shape;141;p21"/>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2" name="Google Shape;142;p21"/>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3" name="Google Shape;1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4"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22"/>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0"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3"/>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23"/>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71" name="Google Shape;171;p23"/>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72" name="Google Shape;17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5"/>
          <p:cNvSpPr txBox="1"/>
          <p:nvPr>
            <p:ph type="ctrTitle"/>
          </p:nvPr>
        </p:nvSpPr>
        <p:spPr>
          <a:xfrm>
            <a:off x="3489125" y="809050"/>
            <a:ext cx="5441100" cy="157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sz="2700"/>
              <a:t>MALWARE DETECTION USING </a:t>
            </a:r>
            <a:r>
              <a:rPr lang="en" sz="2700"/>
              <a:t>HYBRID ANALYSIS</a:t>
            </a:r>
            <a:endParaRPr sz="2700"/>
          </a:p>
        </p:txBody>
      </p:sp>
      <p:sp>
        <p:nvSpPr>
          <p:cNvPr id="180" name="Google Shape;180;p25"/>
          <p:cNvSpPr txBox="1"/>
          <p:nvPr>
            <p:ph idx="1" type="subTitle"/>
          </p:nvPr>
        </p:nvSpPr>
        <p:spPr>
          <a:xfrm>
            <a:off x="4869873" y="3501250"/>
            <a:ext cx="3841500" cy="50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800">
                <a:latin typeface="Montserrat"/>
                <a:ea typeface="Montserrat"/>
                <a:cs typeface="Montserrat"/>
                <a:sym typeface="Montserrat"/>
              </a:rPr>
              <a:t>VENKATESH P        2015103051</a:t>
            </a:r>
            <a:endParaRPr sz="1800">
              <a:latin typeface="Montserrat"/>
              <a:ea typeface="Montserrat"/>
              <a:cs typeface="Montserrat"/>
              <a:sym typeface="Montserrat"/>
            </a:endParaRPr>
          </a:p>
          <a:p>
            <a:pPr indent="0" lvl="0" marL="0" rtl="0" algn="l">
              <a:lnSpc>
                <a:spcPct val="100000"/>
              </a:lnSpc>
              <a:spcBef>
                <a:spcPts val="0"/>
              </a:spcBef>
              <a:spcAft>
                <a:spcPts val="0"/>
              </a:spcAft>
              <a:buSzPts val="1300"/>
              <a:buNone/>
            </a:pPr>
            <a:r>
              <a:rPr lang="en" sz="1800">
                <a:latin typeface="Montserrat"/>
                <a:ea typeface="Montserrat"/>
                <a:cs typeface="Montserrat"/>
                <a:sym typeface="Montserrat"/>
              </a:rPr>
              <a:t>HARIISH N	            2015103592	</a:t>
            </a:r>
            <a:endParaRPr sz="1800">
              <a:latin typeface="Montserrat"/>
              <a:ea typeface="Montserrat"/>
              <a:cs typeface="Montserrat"/>
              <a:sym typeface="Montserrat"/>
            </a:endParaRPr>
          </a:p>
          <a:p>
            <a:pPr indent="0" lvl="0" marL="0" rtl="0" algn="l">
              <a:lnSpc>
                <a:spcPct val="100000"/>
              </a:lnSpc>
              <a:spcBef>
                <a:spcPts val="0"/>
              </a:spcBef>
              <a:spcAft>
                <a:spcPts val="0"/>
              </a:spcAft>
              <a:buSzPts val="1300"/>
              <a:buNone/>
            </a:pPr>
            <a:r>
              <a:rPr lang="en" sz="1800">
                <a:latin typeface="Montserrat"/>
                <a:ea typeface="Montserrat"/>
                <a:cs typeface="Montserrat"/>
                <a:sym typeface="Montserrat"/>
              </a:rPr>
              <a:t>NARAYANAN MR  2015103040</a:t>
            </a:r>
            <a:endParaRPr sz="1800">
              <a:latin typeface="Montserrat"/>
              <a:ea typeface="Montserrat"/>
              <a:cs typeface="Montserrat"/>
              <a:sym typeface="Montserrat"/>
            </a:endParaRPr>
          </a:p>
        </p:txBody>
      </p:sp>
      <p:sp>
        <p:nvSpPr>
          <p:cNvPr id="181" name="Google Shape;181;p25"/>
          <p:cNvSpPr txBox="1"/>
          <p:nvPr/>
        </p:nvSpPr>
        <p:spPr>
          <a:xfrm>
            <a:off x="4869873" y="2901771"/>
            <a:ext cx="25146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800" u="none" cap="none" strike="noStrike">
                <a:solidFill>
                  <a:schemeClr val="lt1"/>
                </a:solidFill>
                <a:latin typeface="Montserrat"/>
                <a:ea typeface="Montserrat"/>
                <a:cs typeface="Montserrat"/>
                <a:sym typeface="Montserrat"/>
              </a:rPr>
              <a:t>GUIDE : Dr. S. VALLI</a:t>
            </a:r>
            <a:endParaRPr b="0" i="0" sz="18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1161550" y="-70675"/>
            <a:ext cx="7038900" cy="914100"/>
          </a:xfrm>
          <a:prstGeom prst="rect">
            <a:avLst/>
          </a:prstGeom>
          <a:noFill/>
          <a:ln>
            <a:noFill/>
          </a:ln>
        </p:spPr>
        <p:txBody>
          <a:bodyPr anchorCtr="0" anchor="t" bIns="91425" lIns="91425" spcFirstLastPara="1" rIns="91425" wrap="square" tIns="91425">
            <a:noAutofit/>
          </a:bodyPr>
          <a:lstStyle/>
          <a:p>
            <a:pPr indent="0" lvl="0" marL="1828800" rtl="0" algn="l">
              <a:lnSpc>
                <a:spcPct val="100000"/>
              </a:lnSpc>
              <a:spcBef>
                <a:spcPts val="0"/>
              </a:spcBef>
              <a:spcAft>
                <a:spcPts val="0"/>
              </a:spcAft>
              <a:buSzPts val="2400"/>
              <a:buNone/>
            </a:pPr>
            <a:r>
              <a:rPr lang="en"/>
              <a:t> BLOCK DIAGRAM</a:t>
            </a:r>
            <a:endParaRPr/>
          </a:p>
        </p:txBody>
      </p:sp>
      <p:pic>
        <p:nvPicPr>
          <p:cNvPr id="235" name="Google Shape;235;p34"/>
          <p:cNvPicPr preferRelativeResize="0"/>
          <p:nvPr/>
        </p:nvPicPr>
        <p:blipFill>
          <a:blip r:embed="rId3">
            <a:alphaModFix/>
          </a:blip>
          <a:stretch>
            <a:fillRect/>
          </a:stretch>
        </p:blipFill>
        <p:spPr>
          <a:xfrm>
            <a:off x="2009625" y="372125"/>
            <a:ext cx="5860200" cy="4771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DETAILS OF MODULES</a:t>
            </a:r>
            <a:endParaRPr sz="3000"/>
          </a:p>
        </p:txBody>
      </p:sp>
      <p:sp>
        <p:nvSpPr>
          <p:cNvPr id="241" name="Google Shape;241;p35"/>
          <p:cNvSpPr txBox="1"/>
          <p:nvPr>
            <p:ph idx="1" type="body"/>
          </p:nvPr>
        </p:nvSpPr>
        <p:spPr>
          <a:xfrm>
            <a:off x="839850" y="1357600"/>
            <a:ext cx="7464300" cy="330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400">
                <a:latin typeface="Montserrat"/>
                <a:ea typeface="Montserrat"/>
                <a:cs typeface="Montserrat"/>
                <a:sym typeface="Montserrat"/>
              </a:rPr>
              <a:t>1.INPUT( APK Dataset)</a:t>
            </a:r>
            <a:endParaRPr b="1" sz="1400">
              <a:latin typeface="Montserrat"/>
              <a:ea typeface="Montserrat"/>
              <a:cs typeface="Montserrat"/>
              <a:sym typeface="Montserrat"/>
            </a:endParaRPr>
          </a:p>
          <a:p>
            <a:pPr indent="-304800" lvl="0" marL="457200" rtl="0" algn="just">
              <a:lnSpc>
                <a:spcPct val="115000"/>
              </a:lnSpc>
              <a:spcBef>
                <a:spcPts val="1600"/>
              </a:spcBef>
              <a:spcAft>
                <a:spcPts val="0"/>
              </a:spcAft>
              <a:buSzPts val="1200"/>
              <a:buFont typeface="Montserrat"/>
              <a:buChar char="●"/>
            </a:pPr>
            <a:r>
              <a:rPr lang="en" sz="1200">
                <a:latin typeface="Montserrat"/>
                <a:ea typeface="Montserrat"/>
                <a:cs typeface="Montserrat"/>
                <a:sym typeface="Montserrat"/>
              </a:rPr>
              <a:t>The first module of the malware detection system is the data set. The data set represents a representative collection of malware and benign ware. A proper data set is essential for analysis of the behavior of the malware. Examples of both the malware and the benign apps for proper detection are taken under consideration. </a:t>
            </a:r>
            <a:endParaRPr sz="1200">
              <a:latin typeface="Montserrat"/>
              <a:ea typeface="Montserrat"/>
              <a:cs typeface="Montserrat"/>
              <a:sym typeface="Montserrat"/>
            </a:endParaRPr>
          </a:p>
          <a:p>
            <a:pPr indent="0" lvl="0" marL="457200" rtl="0" algn="just">
              <a:lnSpc>
                <a:spcPct val="115000"/>
              </a:lnSpc>
              <a:spcBef>
                <a:spcPts val="1600"/>
              </a:spcBef>
              <a:spcAft>
                <a:spcPts val="0"/>
              </a:spcAft>
              <a:buNone/>
            </a:pPr>
            <a:r>
              <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most common sources of Android Mobile Malware are the Genome project, Contagio, DREBIN data set, Virus Share. The most widely used sources for known benign apps are Google Play, App China, Amazon, Android Market. </a:t>
            </a:r>
            <a:endParaRPr sz="1200">
              <a:latin typeface="Montserrat"/>
              <a:ea typeface="Montserrat"/>
              <a:cs typeface="Montserrat"/>
              <a:sym typeface="Montserrat"/>
            </a:endParaRPr>
          </a:p>
          <a:p>
            <a:pPr indent="0" lvl="0" marL="457200" rtl="0" algn="just">
              <a:lnSpc>
                <a:spcPct val="115000"/>
              </a:lnSpc>
              <a:spcBef>
                <a:spcPts val="1600"/>
              </a:spcBef>
              <a:spcAft>
                <a:spcPts val="1600"/>
              </a:spcAft>
              <a:buSzPts val="1300"/>
              <a:buNone/>
            </a:pPr>
            <a:r>
              <a:t/>
            </a:r>
            <a:endParaRPr sz="12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DETAILS OF MODULES</a:t>
            </a:r>
            <a:endParaRPr sz="3000"/>
          </a:p>
        </p:txBody>
      </p:sp>
      <p:sp>
        <p:nvSpPr>
          <p:cNvPr id="247" name="Google Shape;247;p36"/>
          <p:cNvSpPr txBox="1"/>
          <p:nvPr>
            <p:ph idx="1" type="body"/>
          </p:nvPr>
        </p:nvSpPr>
        <p:spPr>
          <a:xfrm>
            <a:off x="1084800" y="1109175"/>
            <a:ext cx="7464300" cy="3308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300"/>
              <a:buNone/>
            </a:pPr>
            <a:r>
              <a:rPr b="1" lang="en" sz="1400">
                <a:latin typeface="Montserrat"/>
                <a:ea typeface="Montserrat"/>
                <a:cs typeface="Montserrat"/>
                <a:sym typeface="Montserrat"/>
              </a:rPr>
              <a:t>2. Preprocessing of data</a:t>
            </a:r>
            <a:endParaRPr b="1" sz="1400">
              <a:latin typeface="Montserrat"/>
              <a:ea typeface="Montserrat"/>
              <a:cs typeface="Montserrat"/>
              <a:sym typeface="Montserrat"/>
            </a:endParaRPr>
          </a:p>
          <a:p>
            <a:pPr indent="0" lvl="0" marL="0" rtl="0" algn="just">
              <a:lnSpc>
                <a:spcPct val="100000"/>
              </a:lnSpc>
              <a:spcBef>
                <a:spcPts val="1600"/>
              </a:spcBef>
              <a:spcAft>
                <a:spcPts val="0"/>
              </a:spcAft>
              <a:buSzPts val="1300"/>
              <a:buNone/>
            </a:pPr>
            <a:br>
              <a:rPr b="1" lang="en" sz="1400">
                <a:latin typeface="Montserrat"/>
                <a:ea typeface="Montserrat"/>
                <a:cs typeface="Montserrat"/>
                <a:sym typeface="Montserrat"/>
              </a:rPr>
            </a:br>
            <a:r>
              <a:rPr b="1" lang="en" sz="1200">
                <a:latin typeface="Montserrat"/>
                <a:ea typeface="Montserrat"/>
                <a:cs typeface="Montserrat"/>
                <a:sym typeface="Montserrat"/>
              </a:rPr>
              <a:t> 2.1 Feature Extraction</a:t>
            </a:r>
            <a:endParaRPr/>
          </a:p>
          <a:p>
            <a:pPr indent="0" lvl="0" marL="0" rtl="0" algn="just">
              <a:lnSpc>
                <a:spcPct val="100000"/>
              </a:lnSpc>
              <a:spcBef>
                <a:spcPts val="1600"/>
              </a:spcBef>
              <a:spcAft>
                <a:spcPts val="0"/>
              </a:spcAft>
              <a:buSzPts val="1300"/>
              <a:buNone/>
            </a:pPr>
            <a:r>
              <a:rPr b="1" lang="en" sz="1200">
                <a:latin typeface="Montserrat"/>
                <a:ea typeface="Montserrat"/>
                <a:cs typeface="Montserrat"/>
                <a:sym typeface="Montserrat"/>
              </a:rPr>
              <a:t>INPUT</a:t>
            </a:r>
            <a:r>
              <a:rPr lang="en" sz="1200">
                <a:latin typeface="Montserrat"/>
                <a:ea typeface="Montserrat"/>
                <a:cs typeface="Montserrat"/>
                <a:sym typeface="Montserrat"/>
              </a:rPr>
              <a:t>: List of APK files (Malware and </a:t>
            </a:r>
            <a:r>
              <a:rPr lang="en" sz="1200">
                <a:latin typeface="Montserrat"/>
                <a:ea typeface="Montserrat"/>
                <a:cs typeface="Montserrat"/>
                <a:sym typeface="Montserrat"/>
              </a:rPr>
              <a:t>Benign Ware</a:t>
            </a:r>
            <a:r>
              <a:rPr lang="en" sz="1200">
                <a:latin typeface="Montserrat"/>
                <a:ea typeface="Montserrat"/>
                <a:cs typeface="Montserrat"/>
                <a:sym typeface="Montserrat"/>
              </a:rPr>
              <a:t>)</a:t>
            </a:r>
            <a:endParaRPr/>
          </a:p>
          <a:p>
            <a:pPr indent="-171450" lvl="0" marL="171450" rtl="0" algn="just">
              <a:lnSpc>
                <a:spcPct val="100000"/>
              </a:lnSpc>
              <a:spcBef>
                <a:spcPts val="1600"/>
              </a:spcBef>
              <a:spcAft>
                <a:spcPts val="0"/>
              </a:spcAft>
              <a:buSzPts val="1300"/>
              <a:buChar char="●"/>
            </a:pPr>
            <a:r>
              <a:rPr lang="en" sz="1200">
                <a:latin typeface="Montserrat"/>
                <a:ea typeface="Montserrat"/>
                <a:cs typeface="Montserrat"/>
                <a:sym typeface="Montserrat"/>
              </a:rPr>
              <a:t>Features to be extracted </a:t>
            </a:r>
            <a:endParaRPr/>
          </a:p>
          <a:p>
            <a:pPr indent="0" lvl="0" marL="0" rtl="0" algn="just">
              <a:lnSpc>
                <a:spcPct val="100000"/>
              </a:lnSpc>
              <a:spcBef>
                <a:spcPts val="1600"/>
              </a:spcBef>
              <a:spcAft>
                <a:spcPts val="0"/>
              </a:spcAft>
              <a:buSzPts val="1300"/>
              <a:buNone/>
            </a:pPr>
            <a:r>
              <a:rPr lang="en" sz="1200">
                <a:latin typeface="Montserrat"/>
                <a:ea typeface="Montserrat"/>
                <a:cs typeface="Montserrat"/>
                <a:sym typeface="Montserrat"/>
              </a:rPr>
              <a:t>		1. Permissions</a:t>
            </a:r>
            <a:endParaRPr/>
          </a:p>
          <a:p>
            <a:pPr indent="0" lvl="0" marL="0" rtl="0" algn="just">
              <a:lnSpc>
                <a:spcPct val="100000"/>
              </a:lnSpc>
              <a:spcBef>
                <a:spcPts val="1600"/>
              </a:spcBef>
              <a:spcAft>
                <a:spcPts val="0"/>
              </a:spcAft>
              <a:buSzPts val="1300"/>
              <a:buNone/>
            </a:pPr>
            <a:r>
              <a:rPr lang="en" sz="1200">
                <a:latin typeface="Montserrat"/>
                <a:ea typeface="Montserrat"/>
                <a:cs typeface="Montserrat"/>
                <a:sym typeface="Montserrat"/>
              </a:rPr>
              <a:t>		2. API Calls</a:t>
            </a:r>
            <a:endParaRPr/>
          </a:p>
          <a:p>
            <a:pPr indent="-171450" lvl="0" marL="171450" rtl="0" algn="just">
              <a:lnSpc>
                <a:spcPct val="100000"/>
              </a:lnSpc>
              <a:spcBef>
                <a:spcPts val="1600"/>
              </a:spcBef>
              <a:spcAft>
                <a:spcPts val="0"/>
              </a:spcAft>
              <a:buSzPts val="1300"/>
              <a:buChar char="●"/>
            </a:pPr>
            <a:r>
              <a:rPr lang="en" sz="1200">
                <a:latin typeface="Montserrat"/>
                <a:ea typeface="Montserrat"/>
                <a:cs typeface="Montserrat"/>
                <a:sym typeface="Montserrat"/>
              </a:rPr>
              <a:t>Permissions will be extracted from manifest files where API calls will be extracted by running the application in virtual environment.</a:t>
            </a:r>
            <a:endParaRPr sz="1200">
              <a:latin typeface="Montserrat"/>
              <a:ea typeface="Montserrat"/>
              <a:cs typeface="Montserrat"/>
              <a:sym typeface="Montserrat"/>
            </a:endParaRPr>
          </a:p>
          <a:p>
            <a:pPr indent="0" lvl="0" marL="0" rtl="0" algn="just">
              <a:lnSpc>
                <a:spcPct val="100000"/>
              </a:lnSpc>
              <a:spcBef>
                <a:spcPts val="1600"/>
              </a:spcBef>
              <a:spcAft>
                <a:spcPts val="0"/>
              </a:spcAft>
              <a:buSzPts val="1300"/>
              <a:buNone/>
            </a:pPr>
            <a:r>
              <a:rPr b="1" lang="en" sz="1200">
                <a:latin typeface="Montserrat"/>
                <a:ea typeface="Montserrat"/>
                <a:cs typeface="Montserrat"/>
                <a:sym typeface="Montserrat"/>
              </a:rPr>
              <a:t>OUTPUT: </a:t>
            </a:r>
            <a:r>
              <a:rPr lang="en" sz="1200">
                <a:latin typeface="Montserrat"/>
                <a:ea typeface="Montserrat"/>
                <a:cs typeface="Montserrat"/>
                <a:sym typeface="Montserrat"/>
              </a:rPr>
              <a:t>Extracted Features</a:t>
            </a:r>
            <a:endParaRPr b="1" sz="12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nvSpPr>
        <p:spPr>
          <a:xfrm>
            <a:off x="1583675" y="419600"/>
            <a:ext cx="7226400" cy="411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FFFFFF"/>
                </a:solidFill>
                <a:latin typeface="Montserrat"/>
                <a:ea typeface="Montserrat"/>
                <a:cs typeface="Montserrat"/>
                <a:sym typeface="Montserrat"/>
              </a:rPr>
              <a:t>Static feature extraction :</a:t>
            </a:r>
            <a:endParaRPr b="1" sz="1300">
              <a:solidFill>
                <a:srgbClr val="FFFFFF"/>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b="1" sz="1300">
              <a:solidFill>
                <a:srgbClr val="FFFFFF"/>
              </a:solidFill>
              <a:latin typeface="Montserrat"/>
              <a:ea typeface="Montserrat"/>
              <a:cs typeface="Montserrat"/>
              <a:sym typeface="Montserrat"/>
            </a:endParaRPr>
          </a:p>
        </p:txBody>
      </p:sp>
      <p:pic>
        <p:nvPicPr>
          <p:cNvPr id="253" name="Google Shape;253;p37"/>
          <p:cNvPicPr preferRelativeResize="0"/>
          <p:nvPr/>
        </p:nvPicPr>
        <p:blipFill>
          <a:blip r:embed="rId3">
            <a:alphaModFix/>
          </a:blip>
          <a:stretch>
            <a:fillRect/>
          </a:stretch>
        </p:blipFill>
        <p:spPr>
          <a:xfrm>
            <a:off x="1194099" y="843999"/>
            <a:ext cx="6755800" cy="3937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Clr>
                <a:srgbClr val="000000"/>
              </a:buClr>
              <a:buSzPts val="1100"/>
              <a:buFont typeface="Arial"/>
              <a:buNone/>
            </a:pPr>
            <a:r>
              <a:rPr lang="en"/>
              <a:t>Pseudo-code</a:t>
            </a:r>
            <a:endParaRPr/>
          </a:p>
          <a:p>
            <a:pPr indent="0" lvl="0" marL="0" rtl="0" algn="l">
              <a:spcBef>
                <a:spcPts val="0"/>
              </a:spcBef>
              <a:spcAft>
                <a:spcPts val="0"/>
              </a:spcAft>
              <a:buNone/>
            </a:pPr>
            <a:r>
              <a:t/>
            </a:r>
            <a:endParaRPr/>
          </a:p>
        </p:txBody>
      </p:sp>
      <p:sp>
        <p:nvSpPr>
          <p:cNvPr id="259" name="Google Shape;259;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permission_vector initialised to size (master_permission_list_length,APK_count)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for each app in app_directory</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decompiled_APK = decompile(current_APK)</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current_APK_permissions = parse(decompiled_APK)</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for each master_permission in master_permission_list</a:t>
            </a:r>
            <a:endParaRPr sz="1200">
              <a:latin typeface="Montserrat"/>
              <a:ea typeface="Montserrat"/>
              <a:cs typeface="Montserrat"/>
              <a:sym typeface="Montserrat"/>
            </a:endParaRPr>
          </a:p>
          <a:p>
            <a:pPr indent="457200" lvl="0" marL="0" rtl="0" algn="l">
              <a:spcBef>
                <a:spcPts val="0"/>
              </a:spcBef>
              <a:spcAft>
                <a:spcPts val="0"/>
              </a:spcAft>
              <a:buNone/>
            </a:pPr>
            <a:r>
              <a:rPr lang="en" sz="1200">
                <a:latin typeface="Montserrat"/>
                <a:ea typeface="Montserrat"/>
                <a:cs typeface="Montserrat"/>
                <a:sym typeface="Montserrat"/>
              </a:rPr>
              <a:t>	for each current_permission in current_APK_permissions</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if(master_permission == current_permission)</a:t>
            </a:r>
            <a:endParaRPr sz="1200">
              <a:latin typeface="Montserrat"/>
              <a:ea typeface="Montserrat"/>
              <a:cs typeface="Montserrat"/>
              <a:sym typeface="Montserrat"/>
            </a:endParaRPr>
          </a:p>
          <a:p>
            <a:pPr indent="457200" lvl="0" marL="1371600" rtl="0" algn="l">
              <a:spcBef>
                <a:spcPts val="0"/>
              </a:spcBef>
              <a:spcAft>
                <a:spcPts val="0"/>
              </a:spcAft>
              <a:buNone/>
            </a:pPr>
            <a:r>
              <a:rPr lang="en" sz="1200">
                <a:latin typeface="Montserrat"/>
                <a:ea typeface="Montserrat"/>
                <a:cs typeface="Montserrat"/>
                <a:sym typeface="Montserrat"/>
              </a:rPr>
              <a:t>permission_vector[app_index,master_permission_index] = 1</a:t>
            </a:r>
            <a:endParaRPr sz="1200">
              <a:latin typeface="Montserrat"/>
              <a:ea typeface="Montserrat"/>
              <a:cs typeface="Montserrat"/>
              <a:sym typeface="Montserrat"/>
            </a:endParaRPr>
          </a:p>
          <a:p>
            <a:pPr indent="0" lvl="0" marL="1371600" rtl="0" algn="l">
              <a:spcBef>
                <a:spcPts val="0"/>
              </a:spcBef>
              <a:spcAft>
                <a:spcPts val="0"/>
              </a:spcAft>
              <a:buNone/>
            </a:pPr>
            <a:r>
              <a:rPr lang="en" sz="1200">
                <a:latin typeface="Montserrat"/>
                <a:ea typeface="Montserrat"/>
                <a:cs typeface="Montserrat"/>
                <a:sym typeface="Montserrat"/>
              </a:rPr>
              <a:t>else</a:t>
            </a:r>
            <a:endParaRPr sz="1200">
              <a:latin typeface="Montserrat"/>
              <a:ea typeface="Montserrat"/>
              <a:cs typeface="Montserrat"/>
              <a:sym typeface="Montserrat"/>
            </a:endParaRPr>
          </a:p>
          <a:p>
            <a:pPr indent="457200" lvl="0" marL="1371600" rtl="0" algn="l">
              <a:spcBef>
                <a:spcPts val="0"/>
              </a:spcBef>
              <a:spcAft>
                <a:spcPts val="0"/>
              </a:spcAft>
              <a:buNone/>
            </a:pPr>
            <a:r>
              <a:rPr lang="en" sz="1200">
                <a:latin typeface="Montserrat"/>
                <a:ea typeface="Montserrat"/>
                <a:cs typeface="Montserrat"/>
                <a:sym typeface="Montserrat"/>
              </a:rPr>
              <a:t>permission_vector[app_index,master_permission_index] = 0</a:t>
            </a:r>
            <a:endParaRPr sz="1200">
              <a:latin typeface="Montserrat"/>
              <a:ea typeface="Montserrat"/>
              <a:cs typeface="Montserrat"/>
              <a:sym typeface="Montserrat"/>
            </a:endParaRPr>
          </a:p>
          <a:p>
            <a:pPr indent="0" lvl="0" marL="1371600" rtl="0" algn="l">
              <a:spcBef>
                <a:spcPts val="0"/>
              </a:spcBef>
              <a:spcAft>
                <a:spcPts val="0"/>
              </a:spcAft>
              <a:buNone/>
            </a:pPr>
            <a:r>
              <a:t/>
            </a:r>
            <a:endParaRPr sz="1200">
              <a:latin typeface="Montserrat"/>
              <a:ea typeface="Montserrat"/>
              <a:cs typeface="Montserrat"/>
              <a:sym typeface="Montserrat"/>
            </a:endParaRPr>
          </a:p>
          <a:p>
            <a:pPr indent="0" lvl="0" marL="1371600" rtl="0" algn="l">
              <a:spcBef>
                <a:spcPts val="0"/>
              </a:spcBef>
              <a:spcAft>
                <a:spcPts val="0"/>
              </a:spcAft>
              <a:buNone/>
            </a:pP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a:t>
            </a:r>
            <a:endParaRPr sz="12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9"/>
          <p:cNvSpPr txBox="1"/>
          <p:nvPr/>
        </p:nvSpPr>
        <p:spPr>
          <a:xfrm>
            <a:off x="1150525" y="365450"/>
            <a:ext cx="7185900" cy="411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FFFFFF"/>
                </a:solidFill>
                <a:latin typeface="Montserrat"/>
                <a:ea typeface="Montserrat"/>
                <a:cs typeface="Montserrat"/>
                <a:sym typeface="Montserrat"/>
              </a:rPr>
              <a:t>Dynamic Feature Extraction :</a:t>
            </a:r>
            <a:endParaRPr b="1" sz="1300">
              <a:solidFill>
                <a:srgbClr val="FFFFFF"/>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b="1" sz="1300">
              <a:solidFill>
                <a:srgbClr val="FFFFFF"/>
              </a:solidFill>
              <a:latin typeface="Montserrat"/>
              <a:ea typeface="Montserrat"/>
              <a:cs typeface="Montserrat"/>
              <a:sym typeface="Montserrat"/>
            </a:endParaRPr>
          </a:p>
        </p:txBody>
      </p:sp>
      <p:pic>
        <p:nvPicPr>
          <p:cNvPr id="265" name="Google Shape;265;p39"/>
          <p:cNvPicPr preferRelativeResize="0"/>
          <p:nvPr/>
        </p:nvPicPr>
        <p:blipFill>
          <a:blip r:embed="rId3">
            <a:alphaModFix/>
          </a:blip>
          <a:stretch>
            <a:fillRect/>
          </a:stretch>
        </p:blipFill>
        <p:spPr>
          <a:xfrm>
            <a:off x="852500" y="1043002"/>
            <a:ext cx="7439025" cy="3435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Clr>
                <a:srgbClr val="000000"/>
              </a:buClr>
              <a:buSzPts val="1100"/>
              <a:buFont typeface="Arial"/>
              <a:buNone/>
            </a:pPr>
            <a:r>
              <a:rPr lang="en"/>
              <a:t>Pseudo-code</a:t>
            </a:r>
            <a:endParaRPr/>
          </a:p>
          <a:p>
            <a:pPr indent="0" lvl="0" marL="0" rtl="0" algn="l">
              <a:spcBef>
                <a:spcPts val="0"/>
              </a:spcBef>
              <a:spcAft>
                <a:spcPts val="0"/>
              </a:spcAft>
              <a:buNone/>
            </a:pPr>
            <a:r>
              <a:t/>
            </a:r>
            <a:endParaRPr/>
          </a:p>
        </p:txBody>
      </p:sp>
      <p:sp>
        <p:nvSpPr>
          <p:cNvPr id="271" name="Google Shape;271;p40"/>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system_calls_vector initialised to size (master_system_calls_list_length,APK_count)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for each app in app_directory</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APK_package_name = extract_package_name(APK)</a:t>
            </a:r>
            <a:endParaRPr sz="1200">
              <a:latin typeface="Montserrat"/>
              <a:ea typeface="Montserrat"/>
              <a:cs typeface="Montserrat"/>
              <a:sym typeface="Montserrat"/>
            </a:endParaRPr>
          </a:p>
          <a:p>
            <a:pPr indent="457200" lvl="0" marL="0" rtl="0" algn="l">
              <a:spcBef>
                <a:spcPts val="0"/>
              </a:spcBef>
              <a:spcAft>
                <a:spcPts val="0"/>
              </a:spcAft>
              <a:buNone/>
            </a:pPr>
            <a:r>
              <a:rPr lang="en" sz="1200">
                <a:latin typeface="Montserrat"/>
                <a:ea typeface="Montserrat"/>
                <a:cs typeface="Montserrat"/>
                <a:sym typeface="Montserrat"/>
              </a:rPr>
              <a:t>generate_events(APK_package_name)</a:t>
            </a:r>
            <a:endParaRPr sz="1200">
              <a:latin typeface="Montserrat"/>
              <a:ea typeface="Montserrat"/>
              <a:cs typeface="Montserrat"/>
              <a:sym typeface="Montserrat"/>
            </a:endParaRPr>
          </a:p>
          <a:p>
            <a:pPr indent="457200" lvl="0" marL="0" rtl="0" algn="l">
              <a:spcBef>
                <a:spcPts val="0"/>
              </a:spcBef>
              <a:spcAft>
                <a:spcPts val="0"/>
              </a:spcAft>
              <a:buNone/>
            </a:pPr>
            <a:r>
              <a:rPr lang="en" sz="1200">
                <a:latin typeface="Montserrat"/>
                <a:ea typeface="Montserrat"/>
                <a:cs typeface="Montserrat"/>
                <a:sym typeface="Montserrat"/>
              </a:rPr>
              <a:t>log =  extract_log(APK_package_name)</a:t>
            </a:r>
            <a:endParaRPr sz="1200">
              <a:latin typeface="Montserrat"/>
              <a:ea typeface="Montserrat"/>
              <a:cs typeface="Montserrat"/>
              <a:sym typeface="Montserrat"/>
            </a:endParaRPr>
          </a:p>
          <a:p>
            <a:pPr indent="457200" lvl="0" marL="0" rtl="0" algn="l">
              <a:spcBef>
                <a:spcPts val="0"/>
              </a:spcBef>
              <a:spcAft>
                <a:spcPts val="0"/>
              </a:spcAft>
              <a:buNone/>
            </a:pPr>
            <a:r>
              <a:rPr lang="en" sz="1200">
                <a:latin typeface="Montserrat"/>
                <a:ea typeface="Montserrat"/>
                <a:cs typeface="Montserrat"/>
                <a:sym typeface="Montserrat"/>
              </a:rPr>
              <a:t>current_system_calls = extract_system_calls(log)</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for each master_system_calls in master_system_calls</a:t>
            </a:r>
            <a:endParaRPr sz="1200">
              <a:latin typeface="Montserrat"/>
              <a:ea typeface="Montserrat"/>
              <a:cs typeface="Montserrat"/>
              <a:sym typeface="Montserrat"/>
            </a:endParaRPr>
          </a:p>
          <a:p>
            <a:pPr indent="457200" lvl="0" marL="0" rtl="0" algn="l">
              <a:spcBef>
                <a:spcPts val="0"/>
              </a:spcBef>
              <a:spcAft>
                <a:spcPts val="0"/>
              </a:spcAft>
              <a:buNone/>
            </a:pPr>
            <a:r>
              <a:rPr lang="en" sz="1200">
                <a:latin typeface="Montserrat"/>
                <a:ea typeface="Montserrat"/>
                <a:cs typeface="Montserrat"/>
                <a:sym typeface="Montserrat"/>
              </a:rPr>
              <a:t>	for each current_system_calls in current_APK_system_calls</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if(master_system_calls == current_system_calls)</a:t>
            </a:r>
            <a:endParaRPr sz="1200">
              <a:latin typeface="Montserrat"/>
              <a:ea typeface="Montserrat"/>
              <a:cs typeface="Montserrat"/>
              <a:sym typeface="Montserrat"/>
            </a:endParaRPr>
          </a:p>
          <a:p>
            <a:pPr indent="457200" lvl="0" marL="1371600" rtl="0" algn="l">
              <a:spcBef>
                <a:spcPts val="0"/>
              </a:spcBef>
              <a:spcAft>
                <a:spcPts val="0"/>
              </a:spcAft>
              <a:buNone/>
            </a:pPr>
            <a:r>
              <a:rPr lang="en" sz="1200">
                <a:latin typeface="Montserrat"/>
                <a:ea typeface="Montserrat"/>
                <a:cs typeface="Montserrat"/>
                <a:sym typeface="Montserrat"/>
              </a:rPr>
              <a:t>system_calls_vector[app_index,master_system_calls_index] = 1</a:t>
            </a:r>
            <a:endParaRPr sz="1200">
              <a:latin typeface="Montserrat"/>
              <a:ea typeface="Montserrat"/>
              <a:cs typeface="Montserrat"/>
              <a:sym typeface="Montserrat"/>
            </a:endParaRPr>
          </a:p>
          <a:p>
            <a:pPr indent="0" lvl="0" marL="1371600" rtl="0" algn="l">
              <a:spcBef>
                <a:spcPts val="0"/>
              </a:spcBef>
              <a:spcAft>
                <a:spcPts val="0"/>
              </a:spcAft>
              <a:buNone/>
            </a:pPr>
            <a:r>
              <a:rPr lang="en" sz="1200">
                <a:latin typeface="Montserrat"/>
                <a:ea typeface="Montserrat"/>
                <a:cs typeface="Montserrat"/>
                <a:sym typeface="Montserrat"/>
              </a:rPr>
              <a:t>else</a:t>
            </a:r>
            <a:endParaRPr sz="1200">
              <a:latin typeface="Montserrat"/>
              <a:ea typeface="Montserrat"/>
              <a:cs typeface="Montserrat"/>
              <a:sym typeface="Montserrat"/>
            </a:endParaRPr>
          </a:p>
          <a:p>
            <a:pPr indent="457200" lvl="0" marL="1371600" rtl="0" algn="l">
              <a:spcBef>
                <a:spcPts val="0"/>
              </a:spcBef>
              <a:spcAft>
                <a:spcPts val="0"/>
              </a:spcAft>
              <a:buNone/>
            </a:pPr>
            <a:r>
              <a:rPr lang="en" sz="1200">
                <a:latin typeface="Montserrat"/>
                <a:ea typeface="Montserrat"/>
                <a:cs typeface="Montserrat"/>
                <a:sym typeface="Montserrat"/>
              </a:rPr>
              <a:t>system_calls_vector[app_index,master_system_calls_index] = 0</a:t>
            </a:r>
            <a:endParaRPr sz="1200">
              <a:latin typeface="Montserrat"/>
              <a:ea typeface="Montserrat"/>
              <a:cs typeface="Montserrat"/>
              <a:sym typeface="Montserrat"/>
            </a:endParaRPr>
          </a:p>
          <a:p>
            <a:pPr indent="0" lvl="0" marL="1371600" rtl="0" algn="l">
              <a:spcBef>
                <a:spcPts val="0"/>
              </a:spcBef>
              <a:spcAft>
                <a:spcPts val="0"/>
              </a:spcAft>
              <a:buNone/>
            </a:pPr>
            <a:r>
              <a:t/>
            </a:r>
            <a:endParaRPr sz="1200">
              <a:latin typeface="Montserrat"/>
              <a:ea typeface="Montserrat"/>
              <a:cs typeface="Montserrat"/>
              <a:sym typeface="Montserrat"/>
            </a:endParaRPr>
          </a:p>
          <a:p>
            <a:pPr indent="0" lvl="0" marL="1371600" rtl="0" algn="l">
              <a:spcBef>
                <a:spcPts val="0"/>
              </a:spcBef>
              <a:spcAft>
                <a:spcPts val="0"/>
              </a:spcAft>
              <a:buNone/>
            </a:pP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1"/>
          <p:cNvSpPr txBox="1"/>
          <p:nvPr/>
        </p:nvSpPr>
        <p:spPr>
          <a:xfrm>
            <a:off x="1150525" y="365450"/>
            <a:ext cx="7185900" cy="411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FFFFFF"/>
                </a:solidFill>
                <a:latin typeface="Montserrat"/>
                <a:ea typeface="Montserrat"/>
                <a:cs typeface="Montserrat"/>
                <a:sym typeface="Montserrat"/>
              </a:rPr>
              <a:t>Feature Selection :</a:t>
            </a:r>
            <a:endParaRPr b="1" sz="1300">
              <a:solidFill>
                <a:srgbClr val="FFFFFF"/>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b="1" sz="1300">
              <a:solidFill>
                <a:srgbClr val="FFFFFF"/>
              </a:solidFill>
              <a:latin typeface="Montserrat"/>
              <a:ea typeface="Montserrat"/>
              <a:cs typeface="Montserrat"/>
              <a:sym typeface="Montserrat"/>
            </a:endParaRPr>
          </a:p>
        </p:txBody>
      </p:sp>
      <p:pic>
        <p:nvPicPr>
          <p:cNvPr id="277" name="Google Shape;277;p41"/>
          <p:cNvPicPr preferRelativeResize="0"/>
          <p:nvPr/>
        </p:nvPicPr>
        <p:blipFill>
          <a:blip r:embed="rId3">
            <a:alphaModFix/>
          </a:blip>
          <a:stretch>
            <a:fillRect/>
          </a:stretch>
        </p:blipFill>
        <p:spPr>
          <a:xfrm>
            <a:off x="1291049" y="1214474"/>
            <a:ext cx="7343375" cy="322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1286125" y="0"/>
            <a:ext cx="7038900" cy="9141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Clr>
                <a:srgbClr val="000000"/>
              </a:buClr>
              <a:buSzPts val="1100"/>
              <a:buFont typeface="Arial"/>
              <a:buNone/>
            </a:pPr>
            <a:r>
              <a:rPr lang="en"/>
              <a:t>Pseudo-code</a:t>
            </a:r>
            <a:endParaRPr/>
          </a:p>
          <a:p>
            <a:pPr indent="0" lvl="0" marL="0" rtl="0" algn="l">
              <a:spcBef>
                <a:spcPts val="0"/>
              </a:spcBef>
              <a:spcAft>
                <a:spcPts val="0"/>
              </a:spcAft>
              <a:buNone/>
            </a:pPr>
            <a:r>
              <a:t/>
            </a:r>
            <a:endParaRPr/>
          </a:p>
        </p:txBody>
      </p:sp>
      <p:sp>
        <p:nvSpPr>
          <p:cNvPr id="283" name="Google Shape;283;p42"/>
          <p:cNvSpPr txBox="1"/>
          <p:nvPr/>
        </p:nvSpPr>
        <p:spPr>
          <a:xfrm>
            <a:off x="1044600" y="454150"/>
            <a:ext cx="9094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Montserrat"/>
                <a:ea typeface="Montserrat"/>
                <a:cs typeface="Montserrat"/>
                <a:sym typeface="Montserrat"/>
              </a:rPr>
              <a:t>Generate an initial solution old_Config</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Best_fit = Fitness(old_config)</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For n= 0 to # of iterations</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If Fitness(new_config) &gt; Fitness(old_config)</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If Fitness(new_config)&gt;Best_fitness</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Best_fitness = Fitness(new_config)</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end-if</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old_config = new_config</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exploration()</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else</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scaterring()</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end-if</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end-for</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exploration()</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for n= 0 to # of iterations</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if Fitness(new_config) &gt; Fitness(old_config)</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if Fitness(new_config) &gt; Best_fitness</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Best_fitness = Fitness(new_config)</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end-if</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old_config=new_config</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end-if</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return</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Clr>
                <a:srgbClr val="000000"/>
              </a:buClr>
              <a:buSzPts val="1100"/>
              <a:buFont typeface="Arial"/>
              <a:buNone/>
            </a:pPr>
            <a:r>
              <a:rPr lang="en"/>
              <a:t>Pseudo-code</a:t>
            </a:r>
            <a:endParaRPr/>
          </a:p>
          <a:p>
            <a:pPr indent="0" lvl="0" marL="0" rtl="0" algn="l">
              <a:spcBef>
                <a:spcPts val="0"/>
              </a:spcBef>
              <a:spcAft>
                <a:spcPts val="0"/>
              </a:spcAft>
              <a:buNone/>
            </a:pPr>
            <a:r>
              <a:t/>
            </a:r>
            <a:endParaRPr/>
          </a:p>
        </p:txBody>
      </p:sp>
      <p:sp>
        <p:nvSpPr>
          <p:cNvPr id="289" name="Google Shape;289;p43"/>
          <p:cNvSpPr txBox="1"/>
          <p:nvPr/>
        </p:nvSpPr>
        <p:spPr>
          <a:xfrm>
            <a:off x="1101375" y="965125"/>
            <a:ext cx="7823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scattering()</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ps = 1-(Fitness(new_config)/Best_fitness))</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if ps &gt; random(0,1)</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old_config = Random solution</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else</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	exploration()</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end-if</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300">
                <a:solidFill>
                  <a:srgbClr val="FFFFFF"/>
                </a:solidFill>
                <a:latin typeface="Montserrat"/>
                <a:ea typeface="Montserrat"/>
                <a:cs typeface="Montserrat"/>
                <a:sym typeface="Montserrat"/>
              </a:rPr>
              <a:t>return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1828800" rtl="0" algn="l">
              <a:lnSpc>
                <a:spcPct val="100000"/>
              </a:lnSpc>
              <a:spcBef>
                <a:spcPts val="0"/>
              </a:spcBef>
              <a:spcAft>
                <a:spcPts val="0"/>
              </a:spcAft>
              <a:buSzPts val="2400"/>
              <a:buNone/>
            </a:pPr>
            <a:r>
              <a:rPr lang="en"/>
              <a:t>INTRODUCTION</a:t>
            </a:r>
            <a:endParaRPr/>
          </a:p>
        </p:txBody>
      </p:sp>
      <p:sp>
        <p:nvSpPr>
          <p:cNvPr id="187" name="Google Shape;187;p26"/>
          <p:cNvSpPr txBox="1"/>
          <p:nvPr>
            <p:ph idx="1" type="body"/>
          </p:nvPr>
        </p:nvSpPr>
        <p:spPr>
          <a:xfrm>
            <a:off x="1297500" y="1246100"/>
            <a:ext cx="7038900" cy="2911200"/>
          </a:xfrm>
          <a:prstGeom prst="rect">
            <a:avLst/>
          </a:prstGeom>
          <a:noFill/>
          <a:ln>
            <a:noFill/>
          </a:ln>
        </p:spPr>
        <p:txBody>
          <a:bodyPr anchorCtr="0" anchor="t" bIns="91425" lIns="91425" spcFirstLastPara="1" rIns="91425" wrap="square" tIns="91425">
            <a:noAutofit/>
          </a:bodyPr>
          <a:lstStyle/>
          <a:p>
            <a:pPr indent="-304800" lvl="0" marL="457200" rtl="0" algn="just">
              <a:lnSpc>
                <a:spcPct val="150000"/>
              </a:lnSpc>
              <a:spcBef>
                <a:spcPts val="1000"/>
              </a:spcBef>
              <a:spcAft>
                <a:spcPts val="0"/>
              </a:spcAft>
              <a:buSzPts val="1200"/>
              <a:buFont typeface="Montserrat"/>
              <a:buChar char="●"/>
            </a:pPr>
            <a:r>
              <a:rPr lang="en" sz="1200">
                <a:latin typeface="Montserrat"/>
                <a:ea typeface="Montserrat"/>
                <a:cs typeface="Montserrat"/>
                <a:sym typeface="Montserrat"/>
              </a:rPr>
              <a:t>The open source Android platform allows developers to take full advantage of the mobile operating system, but also raises significant issues related to malicious applications.</a:t>
            </a:r>
            <a:endParaRPr sz="1200">
              <a:latin typeface="Montserrat"/>
              <a:ea typeface="Montserrat"/>
              <a:cs typeface="Montserrat"/>
              <a:sym typeface="Montserrat"/>
            </a:endParaRPr>
          </a:p>
          <a:p>
            <a:pPr indent="0" lvl="0" marL="457200" rtl="0" algn="just">
              <a:lnSpc>
                <a:spcPct val="150000"/>
              </a:lnSpc>
              <a:spcBef>
                <a:spcPts val="1000"/>
              </a:spcBef>
              <a:spcAft>
                <a:spcPts val="0"/>
              </a:spcAft>
              <a:buNone/>
            </a:pPr>
            <a:r>
              <a:rPr lang="en" sz="1200">
                <a:latin typeface="Montserrat"/>
                <a:ea typeface="Montserrat"/>
                <a:cs typeface="Montserrat"/>
                <a:sym typeface="Montserrat"/>
              </a:rPr>
              <a:t> </a:t>
            </a:r>
            <a:endParaRPr sz="1200">
              <a:latin typeface="Montserrat"/>
              <a:ea typeface="Montserrat"/>
              <a:cs typeface="Montserrat"/>
              <a:sym typeface="Montserrat"/>
            </a:endParaRPr>
          </a:p>
          <a:p>
            <a:pPr indent="-304800" lvl="0" marL="457200" rtl="0" algn="just">
              <a:lnSpc>
                <a:spcPct val="150000"/>
              </a:lnSpc>
              <a:spcBef>
                <a:spcPts val="1000"/>
              </a:spcBef>
              <a:spcAft>
                <a:spcPts val="0"/>
              </a:spcAft>
              <a:buSzPts val="1200"/>
              <a:buFont typeface="Montserrat"/>
              <a:buChar char="●"/>
            </a:pPr>
            <a:r>
              <a:rPr lang="en" sz="1200">
                <a:latin typeface="Montserrat"/>
                <a:ea typeface="Montserrat"/>
                <a:cs typeface="Montserrat"/>
                <a:sym typeface="Montserrat"/>
              </a:rPr>
              <a:t>Malware has become more harmful than in the past as the number of intelligent systems and internet-connected devices increased dramatically. </a:t>
            </a:r>
            <a:endParaRPr sz="1200">
              <a:latin typeface="Montserrat"/>
              <a:ea typeface="Montserrat"/>
              <a:cs typeface="Montserrat"/>
              <a:sym typeface="Montserrat"/>
            </a:endParaRPr>
          </a:p>
          <a:p>
            <a:pPr indent="0" lvl="0" marL="457200" rtl="0" algn="just">
              <a:lnSpc>
                <a:spcPct val="150000"/>
              </a:lnSpc>
              <a:spcBef>
                <a:spcPts val="1000"/>
              </a:spcBef>
              <a:spcAft>
                <a:spcPts val="0"/>
              </a:spcAft>
              <a:buNone/>
            </a:pPr>
            <a:r>
              <a:t/>
            </a:r>
            <a:endParaRPr sz="1200">
              <a:latin typeface="Montserrat"/>
              <a:ea typeface="Montserrat"/>
              <a:cs typeface="Montserrat"/>
              <a:sym typeface="Montserrat"/>
            </a:endParaRPr>
          </a:p>
          <a:p>
            <a:pPr indent="-304800" lvl="0" marL="457200" rtl="0" algn="just">
              <a:lnSpc>
                <a:spcPct val="150000"/>
              </a:lnSpc>
              <a:spcBef>
                <a:spcPts val="1000"/>
              </a:spcBef>
              <a:spcAft>
                <a:spcPts val="0"/>
              </a:spcAft>
              <a:buSzPts val="1200"/>
              <a:buFont typeface="Montserrat"/>
              <a:buChar char="●"/>
            </a:pPr>
            <a:r>
              <a:rPr lang="en" sz="1200">
                <a:latin typeface="Montserrat"/>
                <a:ea typeface="Montserrat"/>
                <a:cs typeface="Montserrat"/>
                <a:sym typeface="Montserrat"/>
              </a:rPr>
              <a:t>We propose to combine the permission and API (Application Program Interface) calls and use machine learning methods to detect the malware and benign ware Android apps.</a:t>
            </a:r>
            <a:endParaRPr sz="12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4"/>
          <p:cNvSpPr txBox="1"/>
          <p:nvPr/>
        </p:nvSpPr>
        <p:spPr>
          <a:xfrm>
            <a:off x="1150525" y="365450"/>
            <a:ext cx="7185900" cy="411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FFFFFF"/>
                </a:solidFill>
                <a:latin typeface="Montserrat"/>
                <a:ea typeface="Montserrat"/>
                <a:cs typeface="Montserrat"/>
                <a:sym typeface="Montserrat"/>
              </a:rPr>
              <a:t>Machine learning and Malware Detection</a:t>
            </a:r>
            <a:r>
              <a:rPr b="1" lang="en" sz="1300">
                <a:solidFill>
                  <a:srgbClr val="FFFFFF"/>
                </a:solidFill>
                <a:latin typeface="Montserrat"/>
                <a:ea typeface="Montserrat"/>
                <a:cs typeface="Montserrat"/>
                <a:sym typeface="Montserrat"/>
              </a:rPr>
              <a:t> :</a:t>
            </a:r>
            <a:endParaRPr b="1" sz="1300">
              <a:solidFill>
                <a:srgbClr val="FFFFFF"/>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b="1" sz="1300">
              <a:solidFill>
                <a:srgbClr val="FFFFFF"/>
              </a:solidFill>
              <a:latin typeface="Montserrat"/>
              <a:ea typeface="Montserrat"/>
              <a:cs typeface="Montserrat"/>
              <a:sym typeface="Montserrat"/>
            </a:endParaRPr>
          </a:p>
        </p:txBody>
      </p:sp>
      <p:pic>
        <p:nvPicPr>
          <p:cNvPr id="295" name="Google Shape;295;p44"/>
          <p:cNvPicPr preferRelativeResize="0"/>
          <p:nvPr/>
        </p:nvPicPr>
        <p:blipFill>
          <a:blip r:embed="rId3">
            <a:alphaModFix/>
          </a:blip>
          <a:stretch>
            <a:fillRect/>
          </a:stretch>
        </p:blipFill>
        <p:spPr>
          <a:xfrm>
            <a:off x="627500" y="1321325"/>
            <a:ext cx="8337474" cy="344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Clr>
                <a:srgbClr val="000000"/>
              </a:buClr>
              <a:buSzPts val="1100"/>
              <a:buFont typeface="Arial"/>
              <a:buNone/>
            </a:pPr>
            <a:r>
              <a:rPr lang="en"/>
              <a:t>Pseudo-code</a:t>
            </a:r>
            <a:endParaRPr/>
          </a:p>
          <a:p>
            <a:pPr indent="0" lvl="0" marL="0" rtl="0" algn="l">
              <a:spcBef>
                <a:spcPts val="0"/>
              </a:spcBef>
              <a:spcAft>
                <a:spcPts val="0"/>
              </a:spcAft>
              <a:buNone/>
            </a:pPr>
            <a:r>
              <a:t/>
            </a:r>
            <a:endParaRPr/>
          </a:p>
        </p:txBody>
      </p:sp>
      <p:sp>
        <p:nvSpPr>
          <p:cNvPr id="301" name="Google Shape;301;p45"/>
          <p:cNvSpPr txBox="1"/>
          <p:nvPr/>
        </p:nvSpPr>
        <p:spPr>
          <a:xfrm>
            <a:off x="1156100" y="974175"/>
            <a:ext cx="8234100" cy="3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Montserrat"/>
                <a:ea typeface="Montserrat"/>
                <a:cs typeface="Montserrat"/>
                <a:sym typeface="Montserrat"/>
              </a:rPr>
              <a:t>Input = preprocessed_vector</a:t>
            </a:r>
            <a:br>
              <a:rPr lang="en" sz="1300">
                <a:solidFill>
                  <a:schemeClr val="lt1"/>
                </a:solidFill>
                <a:latin typeface="Montserrat"/>
                <a:ea typeface="Montserrat"/>
                <a:cs typeface="Montserrat"/>
                <a:sym typeface="Montserrat"/>
              </a:rPr>
            </a:br>
            <a:r>
              <a:rPr lang="en" sz="1300">
                <a:solidFill>
                  <a:schemeClr val="lt1"/>
                </a:solidFill>
                <a:latin typeface="Montserrat"/>
                <a:ea typeface="Montserrat"/>
                <a:cs typeface="Montserrat"/>
                <a:sym typeface="Montserrat"/>
              </a:rPr>
              <a:t>X = featureExtraction.final_perm_vector</a:t>
            </a:r>
            <a:br>
              <a:rPr lang="en" sz="1300">
                <a:solidFill>
                  <a:schemeClr val="lt1"/>
                </a:solidFill>
                <a:latin typeface="Montserrat"/>
                <a:ea typeface="Montserrat"/>
                <a:cs typeface="Montserrat"/>
                <a:sym typeface="Montserrat"/>
              </a:rPr>
            </a:br>
            <a:r>
              <a:rPr lang="en" sz="1300">
                <a:solidFill>
                  <a:schemeClr val="lt1"/>
                </a:solidFill>
                <a:latin typeface="Montserrat"/>
                <a:ea typeface="Montserrat"/>
                <a:cs typeface="Montserrat"/>
                <a:sym typeface="Montserrat"/>
              </a:rPr>
              <a:t>Y = featureExtraction.final_binary_class_vector</a:t>
            </a:r>
            <a:br>
              <a:rPr lang="en" sz="1300">
                <a:solidFill>
                  <a:schemeClr val="lt1"/>
                </a:solidFill>
                <a:latin typeface="Montserrat"/>
                <a:ea typeface="Montserrat"/>
                <a:cs typeface="Montserrat"/>
                <a:sym typeface="Montserrat"/>
              </a:rPr>
            </a:br>
            <a:br>
              <a:rPr lang="en" sz="1300">
                <a:solidFill>
                  <a:schemeClr val="lt1"/>
                </a:solidFill>
                <a:latin typeface="Montserrat"/>
                <a:ea typeface="Montserrat"/>
                <a:cs typeface="Montserrat"/>
                <a:sym typeface="Montserrat"/>
              </a:rPr>
            </a:br>
            <a:r>
              <a:rPr lang="en" sz="1300">
                <a:solidFill>
                  <a:schemeClr val="lt1"/>
                </a:solidFill>
                <a:latin typeface="Montserrat"/>
                <a:ea typeface="Montserrat"/>
                <a:cs typeface="Montserrat"/>
                <a:sym typeface="Montserrat"/>
              </a:rPr>
              <a:t>model = KneighborsClassifier(arg)</a:t>
            </a:r>
            <a:br>
              <a:rPr lang="en" sz="1300">
                <a:solidFill>
                  <a:schemeClr val="lt1"/>
                </a:solidFill>
                <a:latin typeface="Montserrat"/>
                <a:ea typeface="Montserrat"/>
                <a:cs typeface="Montserrat"/>
                <a:sym typeface="Montserrat"/>
              </a:rPr>
            </a:br>
            <a:r>
              <a:rPr lang="en" sz="1300">
                <a:solidFill>
                  <a:schemeClr val="lt1"/>
                </a:solidFill>
                <a:latin typeface="Montserrat"/>
                <a:ea typeface="Montserrat"/>
                <a:cs typeface="Montserrat"/>
                <a:sym typeface="Montserrat"/>
              </a:rPr>
              <a:t># or model = svm.SVC(arg) </a:t>
            </a:r>
            <a:br>
              <a:rPr lang="en" sz="1300">
                <a:solidFill>
                  <a:schemeClr val="lt1"/>
                </a:solidFill>
                <a:latin typeface="Montserrat"/>
                <a:ea typeface="Montserrat"/>
                <a:cs typeface="Montserrat"/>
                <a:sym typeface="Montserrat"/>
              </a:rPr>
            </a:br>
            <a:br>
              <a:rPr lang="en" sz="1300">
                <a:solidFill>
                  <a:schemeClr val="lt1"/>
                </a:solidFill>
                <a:latin typeface="Montserrat"/>
                <a:ea typeface="Montserrat"/>
                <a:cs typeface="Montserrat"/>
                <a:sym typeface="Montserrat"/>
              </a:rPr>
            </a:br>
            <a:r>
              <a:rPr lang="en" sz="1300">
                <a:solidFill>
                  <a:schemeClr val="lt1"/>
                </a:solidFill>
                <a:latin typeface="Montserrat"/>
                <a:ea typeface="Montserrat"/>
                <a:cs typeface="Montserrat"/>
                <a:sym typeface="Montserrat"/>
              </a:rPr>
              <a:t>X_train, X_test, y_train, y_test = train_test_split(X, Y, test_size)</a:t>
            </a:r>
            <a:br>
              <a:rPr lang="en" sz="1300">
                <a:solidFill>
                  <a:schemeClr val="lt1"/>
                </a:solidFill>
                <a:latin typeface="Montserrat"/>
                <a:ea typeface="Montserrat"/>
                <a:cs typeface="Montserrat"/>
                <a:sym typeface="Montserrat"/>
              </a:rPr>
            </a:br>
            <a:br>
              <a:rPr lang="en" sz="1300">
                <a:solidFill>
                  <a:schemeClr val="lt1"/>
                </a:solidFill>
                <a:latin typeface="Montserrat"/>
                <a:ea typeface="Montserrat"/>
                <a:cs typeface="Montserrat"/>
                <a:sym typeface="Montserrat"/>
              </a:rPr>
            </a:br>
            <a:r>
              <a:rPr lang="en" sz="1300">
                <a:solidFill>
                  <a:schemeClr val="lt1"/>
                </a:solidFill>
                <a:latin typeface="Montserrat"/>
                <a:ea typeface="Montserrat"/>
                <a:cs typeface="Montserrat"/>
                <a:sym typeface="Montserrat"/>
              </a:rPr>
              <a:t>model.fit(X, Y)</a:t>
            </a:r>
            <a:br>
              <a:rPr lang="en" sz="1300">
                <a:solidFill>
                  <a:schemeClr val="lt1"/>
                </a:solidFill>
                <a:latin typeface="Montserrat"/>
                <a:ea typeface="Montserrat"/>
                <a:cs typeface="Montserrat"/>
                <a:sym typeface="Montserrat"/>
              </a:rPr>
            </a:br>
            <a:r>
              <a:rPr lang="en" sz="1300">
                <a:solidFill>
                  <a:schemeClr val="lt1"/>
                </a:solidFill>
                <a:latin typeface="Montserrat"/>
                <a:ea typeface="Montserrat"/>
                <a:cs typeface="Montserrat"/>
                <a:sym typeface="Montserrat"/>
              </a:rPr>
              <a:t>model.score(X, Y)</a:t>
            </a:r>
            <a:br>
              <a:rPr lang="en" sz="1300">
                <a:solidFill>
                  <a:schemeClr val="lt1"/>
                </a:solidFill>
                <a:latin typeface="Montserrat"/>
                <a:ea typeface="Montserrat"/>
                <a:cs typeface="Montserrat"/>
                <a:sym typeface="Montserrat"/>
              </a:rPr>
            </a:br>
            <a:br>
              <a:rPr lang="en" sz="1300">
                <a:solidFill>
                  <a:schemeClr val="lt1"/>
                </a:solidFill>
                <a:latin typeface="Montserrat"/>
                <a:ea typeface="Montserrat"/>
                <a:cs typeface="Montserrat"/>
                <a:sym typeface="Montserrat"/>
              </a:rPr>
            </a:br>
            <a:r>
              <a:rPr lang="en" sz="1300">
                <a:solidFill>
                  <a:schemeClr val="lt1"/>
                </a:solidFill>
                <a:latin typeface="Montserrat"/>
                <a:ea typeface="Montserrat"/>
                <a:cs typeface="Montserrat"/>
                <a:sym typeface="Montserrat"/>
              </a:rPr>
              <a:t>predicted= model.predict(X_test)</a:t>
            </a:r>
            <a:br>
              <a:rPr lang="en" sz="1300">
                <a:solidFill>
                  <a:schemeClr val="lt1"/>
                </a:solidFill>
                <a:latin typeface="Montserrat"/>
                <a:ea typeface="Montserrat"/>
                <a:cs typeface="Montserrat"/>
                <a:sym typeface="Montserrat"/>
              </a:rPr>
            </a:br>
            <a:br>
              <a:rPr lang="en" sz="1300">
                <a:solidFill>
                  <a:schemeClr val="lt1"/>
                </a:solidFill>
                <a:latin typeface="Montserrat"/>
                <a:ea typeface="Montserrat"/>
                <a:cs typeface="Montserrat"/>
                <a:sym typeface="Montserrat"/>
              </a:rPr>
            </a:br>
            <a:r>
              <a:rPr lang="en" sz="1300">
                <a:solidFill>
                  <a:schemeClr val="lt1"/>
                </a:solidFill>
                <a:latin typeface="Montserrat"/>
                <a:ea typeface="Montserrat"/>
                <a:cs typeface="Montserrat"/>
                <a:sym typeface="Montserrat"/>
              </a:rPr>
              <a:t>accuracy = accuracy_score(y_test, predicted)</a:t>
            </a:r>
            <a:br>
              <a:rPr lang="en" sz="1300">
                <a:solidFill>
                  <a:schemeClr val="lt1"/>
                </a:solidFill>
                <a:latin typeface="Montserrat"/>
                <a:ea typeface="Montserrat"/>
                <a:cs typeface="Montserrat"/>
                <a:sym typeface="Montserrat"/>
              </a:rPr>
            </a:br>
            <a:br>
              <a:rPr lang="en" sz="1300">
                <a:solidFill>
                  <a:schemeClr val="lt1"/>
                </a:solidFill>
                <a:latin typeface="Montserrat"/>
                <a:ea typeface="Montserrat"/>
                <a:cs typeface="Montserrat"/>
                <a:sym typeface="Montserrat"/>
              </a:rPr>
            </a:br>
            <a:r>
              <a:rPr lang="en" sz="1300">
                <a:solidFill>
                  <a:schemeClr val="lt1"/>
                </a:solidFill>
                <a:latin typeface="Montserrat"/>
                <a:ea typeface="Montserrat"/>
                <a:cs typeface="Montserrat"/>
                <a:sym typeface="Montserrat"/>
              </a:rPr>
              <a:t>report = classification_report(y_test, predicted)</a:t>
            </a:r>
            <a:br>
              <a:rPr lang="en" sz="1300">
                <a:solidFill>
                  <a:schemeClr val="lt1"/>
                </a:solidFill>
                <a:latin typeface="Montserrat"/>
                <a:ea typeface="Montserrat"/>
                <a:cs typeface="Montserrat"/>
                <a:sym typeface="Montserrat"/>
              </a:rPr>
            </a:br>
            <a:br>
              <a:rPr lang="en" sz="1300">
                <a:solidFill>
                  <a:schemeClr val="lt1"/>
                </a:solidFill>
                <a:latin typeface="Montserrat"/>
                <a:ea typeface="Montserrat"/>
                <a:cs typeface="Montserrat"/>
                <a:sym typeface="Montserrat"/>
              </a:rPr>
            </a:br>
            <a:br>
              <a:rPr lang="en" sz="1300">
                <a:solidFill>
                  <a:schemeClr val="lt1"/>
                </a:solidFill>
                <a:latin typeface="Montserrat"/>
                <a:ea typeface="Montserrat"/>
                <a:cs typeface="Montserrat"/>
                <a:sym typeface="Montserrat"/>
              </a:rPr>
            </a:br>
            <a:r>
              <a:rPr lang="en" sz="1300">
                <a:solidFill>
                  <a:schemeClr val="lt1"/>
                </a:solidFill>
                <a:latin typeface="Montserrat"/>
                <a:ea typeface="Montserrat"/>
                <a:cs typeface="Montserrat"/>
                <a:sym typeface="Montserrat"/>
              </a:rPr>
              <a:t>Output = classification_report</a:t>
            </a:r>
            <a:endParaRPr sz="13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DETAILS OF MODULES</a:t>
            </a:r>
            <a:endParaRPr sz="3000"/>
          </a:p>
        </p:txBody>
      </p:sp>
      <p:sp>
        <p:nvSpPr>
          <p:cNvPr id="307" name="Google Shape;307;p46"/>
          <p:cNvSpPr txBox="1"/>
          <p:nvPr>
            <p:ph idx="1" type="body"/>
          </p:nvPr>
        </p:nvSpPr>
        <p:spPr>
          <a:xfrm>
            <a:off x="1084800" y="1208500"/>
            <a:ext cx="7464300" cy="330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400">
                <a:latin typeface="Montserrat"/>
                <a:ea typeface="Montserrat"/>
                <a:cs typeface="Montserrat"/>
                <a:sym typeface="Montserrat"/>
              </a:rPr>
              <a:t>2.2 Feature Selection</a:t>
            </a:r>
            <a:br>
              <a:rPr b="1" lang="en" sz="1400">
                <a:latin typeface="Montserrat"/>
                <a:ea typeface="Montserrat"/>
                <a:cs typeface="Montserrat"/>
                <a:sym typeface="Montserrat"/>
              </a:rPr>
            </a:br>
            <a:endParaRPr b="1"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n" sz="1200">
                <a:latin typeface="Montserrat"/>
                <a:ea typeface="Montserrat"/>
                <a:cs typeface="Montserrat"/>
                <a:sym typeface="Montserrat"/>
              </a:rPr>
              <a:t>INPUT: </a:t>
            </a:r>
            <a:r>
              <a:rPr lang="en" sz="1200">
                <a:latin typeface="Montserrat"/>
                <a:ea typeface="Montserrat"/>
                <a:cs typeface="Montserrat"/>
                <a:sym typeface="Montserrat"/>
              </a:rPr>
              <a:t>Extracted Features</a:t>
            </a:r>
            <a:endParaRPr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n" sz="1400">
                <a:latin typeface="Montserrat"/>
                <a:ea typeface="Montserrat"/>
                <a:cs typeface="Montserrat"/>
                <a:sym typeface="Montserrat"/>
              </a:rPr>
              <a:t>Steps:</a:t>
            </a:r>
            <a:endParaRPr/>
          </a:p>
          <a:p>
            <a:pPr indent="-158750" lvl="1" marL="685800" rtl="0" algn="l">
              <a:lnSpc>
                <a:spcPct val="115000"/>
              </a:lnSpc>
              <a:spcBef>
                <a:spcPts val="0"/>
              </a:spcBef>
              <a:spcAft>
                <a:spcPts val="0"/>
              </a:spcAft>
              <a:buSzPts val="1100"/>
              <a:buFont typeface="Arial"/>
              <a:buNone/>
            </a:pPr>
            <a:r>
              <a:t/>
            </a:r>
            <a:endParaRPr sz="1200">
              <a:latin typeface="Montserrat"/>
              <a:ea typeface="Montserrat"/>
              <a:cs typeface="Montserrat"/>
              <a:sym typeface="Montserrat"/>
            </a:endParaRPr>
          </a:p>
          <a:p>
            <a:pPr indent="-228600" lvl="1" marL="685800" rtl="0" algn="l">
              <a:lnSpc>
                <a:spcPct val="115000"/>
              </a:lnSpc>
              <a:spcBef>
                <a:spcPts val="0"/>
              </a:spcBef>
              <a:spcAft>
                <a:spcPts val="0"/>
              </a:spcAft>
              <a:buSzPts val="1100"/>
              <a:buFont typeface="Arial"/>
              <a:buAutoNum type="arabicPeriod"/>
            </a:pPr>
            <a:r>
              <a:rPr lang="en" sz="1200">
                <a:latin typeface="Montserrat"/>
                <a:ea typeface="Montserrat"/>
                <a:cs typeface="Montserrat"/>
                <a:sym typeface="Montserrat"/>
              </a:rPr>
              <a:t>Feature selection is done using PCA</a:t>
            </a:r>
            <a:endParaRPr/>
          </a:p>
          <a:p>
            <a:pPr indent="-228600" lvl="1" marL="685800" rtl="0" algn="l">
              <a:lnSpc>
                <a:spcPct val="115000"/>
              </a:lnSpc>
              <a:spcBef>
                <a:spcPts val="0"/>
              </a:spcBef>
              <a:spcAft>
                <a:spcPts val="0"/>
              </a:spcAft>
              <a:buSzPts val="1100"/>
              <a:buFont typeface="Arial"/>
              <a:buAutoNum type="arabicPeriod"/>
            </a:pPr>
            <a:r>
              <a:rPr lang="en" sz="1200">
                <a:latin typeface="Montserrat"/>
                <a:ea typeface="Montserrat"/>
                <a:cs typeface="Montserrat"/>
                <a:sym typeface="Montserrat"/>
              </a:rPr>
              <a:t>Dimension reduction is done to get relevant features</a:t>
            </a:r>
            <a:endParaRPr/>
          </a:p>
          <a:p>
            <a:pPr indent="-228600" lvl="1" marL="685800" rtl="0" algn="l">
              <a:lnSpc>
                <a:spcPct val="115000"/>
              </a:lnSpc>
              <a:spcBef>
                <a:spcPts val="0"/>
              </a:spcBef>
              <a:spcAft>
                <a:spcPts val="0"/>
              </a:spcAft>
              <a:buSzPts val="1100"/>
              <a:buFont typeface="Arial"/>
              <a:buAutoNum type="arabicPeriod"/>
            </a:pPr>
            <a:r>
              <a:rPr lang="en" sz="1200">
                <a:latin typeface="Montserrat"/>
                <a:ea typeface="Montserrat"/>
                <a:cs typeface="Montserrat"/>
                <a:sym typeface="Montserrat"/>
              </a:rPr>
              <a:t>Feature evaluation is performed </a:t>
            </a:r>
            <a:endParaRPr sz="1000">
              <a:latin typeface="Montserrat"/>
              <a:ea typeface="Montserrat"/>
              <a:cs typeface="Montserrat"/>
              <a:sym typeface="Montserrat"/>
            </a:endParaRPr>
          </a:p>
          <a:p>
            <a:pPr indent="0" lvl="1" marL="45720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300"/>
              <a:buNone/>
            </a:pPr>
            <a:r>
              <a:t/>
            </a:r>
            <a:endParaRPr b="1" sz="1400">
              <a:latin typeface="Montserrat"/>
              <a:ea typeface="Montserrat"/>
              <a:cs typeface="Montserrat"/>
              <a:sym typeface="Montserrat"/>
            </a:endParaRPr>
          </a:p>
          <a:p>
            <a:pPr indent="0" lvl="0" marL="0" rtl="0" algn="l">
              <a:lnSpc>
                <a:spcPct val="115000"/>
              </a:lnSpc>
              <a:spcBef>
                <a:spcPts val="0"/>
              </a:spcBef>
              <a:spcAft>
                <a:spcPts val="0"/>
              </a:spcAft>
              <a:buSzPts val="1300"/>
              <a:buNone/>
            </a:pPr>
            <a:r>
              <a:rPr b="1" lang="en" sz="1200">
                <a:latin typeface="Montserrat"/>
                <a:ea typeface="Montserrat"/>
                <a:cs typeface="Montserrat"/>
                <a:sym typeface="Montserrat"/>
              </a:rPr>
              <a:t>OUTPUT : </a:t>
            </a:r>
            <a:r>
              <a:rPr lang="en" sz="1200">
                <a:latin typeface="Montserrat"/>
                <a:ea typeface="Montserrat"/>
                <a:cs typeface="Montserrat"/>
                <a:sym typeface="Montserrat"/>
              </a:rPr>
              <a:t>Selected Features</a:t>
            </a:r>
            <a:endParaRPr b="1" sz="1400">
              <a:latin typeface="Montserrat"/>
              <a:ea typeface="Montserrat"/>
              <a:cs typeface="Montserrat"/>
              <a:sym typeface="Montserrat"/>
            </a:endParaRPr>
          </a:p>
          <a:p>
            <a:pPr indent="0" lvl="1" marL="457200" rtl="0" algn="l">
              <a:lnSpc>
                <a:spcPct val="115000"/>
              </a:lnSpc>
              <a:spcBef>
                <a:spcPts val="0"/>
              </a:spcBef>
              <a:spcAft>
                <a:spcPts val="0"/>
              </a:spcAft>
              <a:buSzPts val="1100"/>
              <a:buNone/>
            </a:pPr>
            <a:r>
              <a:t/>
            </a:r>
            <a:endParaRPr sz="1050">
              <a:latin typeface="Montserrat"/>
              <a:ea typeface="Montserrat"/>
              <a:cs typeface="Montserrat"/>
              <a:sym typeface="Montserrat"/>
            </a:endParaRPr>
          </a:p>
          <a:p>
            <a:pPr indent="0" lvl="1" marL="457200" rtl="0" algn="l">
              <a:lnSpc>
                <a:spcPct val="115000"/>
              </a:lnSpc>
              <a:spcBef>
                <a:spcPts val="0"/>
              </a:spcBef>
              <a:spcAft>
                <a:spcPts val="0"/>
              </a:spcAft>
              <a:buSzPts val="1100"/>
              <a:buNone/>
            </a:pPr>
            <a:r>
              <a:t/>
            </a:r>
            <a:endParaRPr sz="105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DETAILS OF MODULES</a:t>
            </a:r>
            <a:endParaRPr sz="3000"/>
          </a:p>
        </p:txBody>
      </p:sp>
      <p:sp>
        <p:nvSpPr>
          <p:cNvPr id="313" name="Google Shape;313;p47"/>
          <p:cNvSpPr txBox="1"/>
          <p:nvPr>
            <p:ph idx="1" type="body"/>
          </p:nvPr>
        </p:nvSpPr>
        <p:spPr>
          <a:xfrm>
            <a:off x="1084800" y="1208500"/>
            <a:ext cx="7464300" cy="330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400">
                <a:latin typeface="Montserrat"/>
                <a:ea typeface="Montserrat"/>
                <a:cs typeface="Montserrat"/>
                <a:sym typeface="Montserrat"/>
              </a:rPr>
              <a:t>3 Machine learning and Malware detection</a:t>
            </a:r>
            <a:endParaRPr b="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t/>
            </a:r>
            <a:endParaRPr b="1" sz="1400">
              <a:latin typeface="Montserrat"/>
              <a:ea typeface="Montserrat"/>
              <a:cs typeface="Montserrat"/>
              <a:sym typeface="Montserrat"/>
            </a:endParaRPr>
          </a:p>
          <a:p>
            <a:pPr indent="0" lvl="0" marL="0" rtl="0" algn="just">
              <a:lnSpc>
                <a:spcPct val="115000"/>
              </a:lnSpc>
              <a:spcBef>
                <a:spcPts val="0"/>
              </a:spcBef>
              <a:spcAft>
                <a:spcPts val="0"/>
              </a:spcAft>
              <a:buSzPts val="1300"/>
              <a:buNone/>
            </a:pPr>
            <a:r>
              <a:rPr b="1" lang="en">
                <a:latin typeface="Montserrat"/>
                <a:ea typeface="Montserrat"/>
                <a:cs typeface="Montserrat"/>
                <a:sym typeface="Montserrat"/>
              </a:rPr>
              <a:t>INPUT: </a:t>
            </a:r>
            <a:r>
              <a:rPr lang="en">
                <a:latin typeface="Montserrat"/>
                <a:ea typeface="Montserrat"/>
                <a:cs typeface="Montserrat"/>
                <a:sym typeface="Montserrat"/>
              </a:rPr>
              <a:t>Selected Features</a:t>
            </a:r>
            <a:endParaRPr b="1">
              <a:latin typeface="Montserrat"/>
              <a:ea typeface="Montserrat"/>
              <a:cs typeface="Montserrat"/>
              <a:sym typeface="Montserrat"/>
            </a:endParaRPr>
          </a:p>
          <a:p>
            <a:pPr indent="0" lvl="0" marL="0" rtl="0" algn="just">
              <a:lnSpc>
                <a:spcPct val="115000"/>
              </a:lnSpc>
              <a:spcBef>
                <a:spcPts val="0"/>
              </a:spcBef>
              <a:spcAft>
                <a:spcPts val="0"/>
              </a:spcAft>
              <a:buSzPts val="1300"/>
              <a:buNone/>
            </a:pPr>
            <a:br>
              <a:rPr b="1" lang="en" sz="1400">
                <a:latin typeface="Montserrat"/>
                <a:ea typeface="Montserrat"/>
                <a:cs typeface="Montserrat"/>
                <a:sym typeface="Montserrat"/>
              </a:rPr>
            </a:br>
            <a:r>
              <a:rPr b="1" lang="en" sz="1400">
                <a:latin typeface="Montserrat"/>
                <a:ea typeface="Montserrat"/>
                <a:cs typeface="Montserrat"/>
                <a:sym typeface="Montserrat"/>
              </a:rPr>
              <a:t>3.1 Building the model 	</a:t>
            </a:r>
            <a:endParaRPr b="1" sz="1400">
              <a:latin typeface="Montserrat"/>
              <a:ea typeface="Montserrat"/>
              <a:cs typeface="Montserrat"/>
              <a:sym typeface="Montserrat"/>
            </a:endParaRPr>
          </a:p>
          <a:p>
            <a:pPr indent="-311150" lvl="0" marL="457200" rtl="0" algn="just">
              <a:lnSpc>
                <a:spcPct val="115000"/>
              </a:lnSpc>
              <a:spcBef>
                <a:spcPts val="1600"/>
              </a:spcBef>
              <a:spcAft>
                <a:spcPts val="0"/>
              </a:spcAft>
              <a:buSzPts val="1300"/>
              <a:buFont typeface="Montserrat"/>
              <a:buChar char="●"/>
            </a:pPr>
            <a:r>
              <a:rPr lang="en" sz="1200">
                <a:latin typeface="Montserrat"/>
                <a:ea typeface="Montserrat"/>
                <a:cs typeface="Montserrat"/>
                <a:sym typeface="Montserrat"/>
              </a:rPr>
              <a:t>The detection method or the classifier is used to determine whether an app is malware or not. Based on the features, the classifier classifies apps as malware or benign ware. Most classifiers use machine learning. Classifiers based on machine learning use one or multiple classifiers. Layered classifiers may also be used in the detection process. We now build the model using KNN,SVM etc. classification algorithms.</a:t>
            </a:r>
            <a:endParaRPr sz="1200">
              <a:latin typeface="Montserrat"/>
              <a:ea typeface="Montserrat"/>
              <a:cs typeface="Montserrat"/>
              <a:sym typeface="Montserrat"/>
            </a:endParaRPr>
          </a:p>
          <a:p>
            <a:pPr indent="0" lvl="0" marL="0" rtl="0" algn="just">
              <a:lnSpc>
                <a:spcPct val="115000"/>
              </a:lnSpc>
              <a:spcBef>
                <a:spcPts val="1600"/>
              </a:spcBef>
              <a:spcAft>
                <a:spcPts val="1600"/>
              </a:spcAft>
              <a:buSzPts val="1300"/>
              <a:buNone/>
            </a:pPr>
            <a:r>
              <a:t/>
            </a:r>
            <a:endParaRPr sz="12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DETAILS OF MODULES</a:t>
            </a:r>
            <a:endParaRPr sz="3000"/>
          </a:p>
        </p:txBody>
      </p:sp>
      <p:sp>
        <p:nvSpPr>
          <p:cNvPr id="319" name="Google Shape;319;p48"/>
          <p:cNvSpPr txBox="1"/>
          <p:nvPr>
            <p:ph idx="1" type="body"/>
          </p:nvPr>
        </p:nvSpPr>
        <p:spPr>
          <a:xfrm>
            <a:off x="1084800" y="1208500"/>
            <a:ext cx="7464300" cy="330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100"/>
              <a:buFont typeface="Arial"/>
              <a:buNone/>
            </a:pPr>
            <a:r>
              <a:rPr b="1" lang="en" sz="1400">
                <a:latin typeface="Montserrat"/>
                <a:ea typeface="Montserrat"/>
                <a:cs typeface="Montserrat"/>
                <a:sym typeface="Montserrat"/>
              </a:rPr>
              <a:t>3.2 Testing</a:t>
            </a:r>
            <a:endParaRPr b="1" sz="1400">
              <a:latin typeface="Montserrat"/>
              <a:ea typeface="Montserrat"/>
              <a:cs typeface="Montserrat"/>
              <a:sym typeface="Montserrat"/>
            </a:endParaRPr>
          </a:p>
          <a:p>
            <a:pPr indent="-311150" lvl="0" marL="457200" rtl="0" algn="just">
              <a:lnSpc>
                <a:spcPct val="115000"/>
              </a:lnSpc>
              <a:spcBef>
                <a:spcPts val="1600"/>
              </a:spcBef>
              <a:spcAft>
                <a:spcPts val="0"/>
              </a:spcAft>
              <a:buSzPts val="1300"/>
              <a:buFont typeface="Montserrat"/>
              <a:buChar char="●"/>
            </a:pPr>
            <a:r>
              <a:rPr b="1" lang="en" sz="1400">
                <a:latin typeface="Montserrat"/>
                <a:ea typeface="Montserrat"/>
                <a:cs typeface="Montserrat"/>
                <a:sym typeface="Montserrat"/>
              </a:rPr>
              <a:t> </a:t>
            </a:r>
            <a:r>
              <a:rPr lang="en" sz="1200">
                <a:latin typeface="Montserrat"/>
                <a:ea typeface="Montserrat"/>
                <a:cs typeface="Montserrat"/>
                <a:sym typeface="Montserrat"/>
              </a:rPr>
              <a:t>We first split the dataset into the train dataset and test dataset. We use the train dataset to build the model. Now after building the model we use the test dataset which will be upto 20% of the dataset to see if the model is trained properly and providing almost accurate results.</a:t>
            </a:r>
            <a:endParaRPr sz="1200">
              <a:latin typeface="Montserrat"/>
              <a:ea typeface="Montserrat"/>
              <a:cs typeface="Montserrat"/>
              <a:sym typeface="Montserrat"/>
            </a:endParaRPr>
          </a:p>
          <a:p>
            <a:pPr indent="0" lvl="0" marL="0" rtl="0" algn="just">
              <a:lnSpc>
                <a:spcPct val="115000"/>
              </a:lnSpc>
              <a:spcBef>
                <a:spcPts val="1600"/>
              </a:spcBef>
              <a:spcAft>
                <a:spcPts val="0"/>
              </a:spcAft>
              <a:buSzPts val="1300"/>
              <a:buNone/>
            </a:pPr>
            <a:r>
              <a:rPr b="1" lang="en" sz="1400">
                <a:latin typeface="Montserrat"/>
                <a:ea typeface="Montserrat"/>
                <a:cs typeface="Montserrat"/>
                <a:sym typeface="Montserrat"/>
              </a:rPr>
              <a:t>3.3 Classification report </a:t>
            </a:r>
            <a:endParaRPr b="1" sz="1400">
              <a:latin typeface="Montserrat"/>
              <a:ea typeface="Montserrat"/>
              <a:cs typeface="Montserrat"/>
              <a:sym typeface="Montserrat"/>
            </a:endParaRPr>
          </a:p>
          <a:p>
            <a:pPr indent="-304800" lvl="0" marL="457200" rtl="0" algn="just">
              <a:lnSpc>
                <a:spcPct val="115000"/>
              </a:lnSpc>
              <a:spcBef>
                <a:spcPts val="1600"/>
              </a:spcBef>
              <a:spcAft>
                <a:spcPts val="0"/>
              </a:spcAft>
              <a:buSzPts val="1200"/>
              <a:buFont typeface="Montserrat"/>
              <a:buChar char="●"/>
            </a:pPr>
            <a:r>
              <a:rPr lang="en" sz="1200">
                <a:latin typeface="Montserrat"/>
                <a:ea typeface="Montserrat"/>
                <a:cs typeface="Montserrat"/>
                <a:sym typeface="Montserrat"/>
              </a:rPr>
              <a:t>We first calculate the performance metrics of our model. The accuracy produced by the model is therefore recorded in the report.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After which we perform a comparative analysis has been carried out based on static, dynamic, and hybrid analysis for the Android mobile malware detection process. We evaluate them considering the number of used malware, feature extraction process, selected features, detection method, and accuracy</a:t>
            </a:r>
            <a:endParaRPr/>
          </a:p>
          <a:p>
            <a:pPr indent="0" lvl="0" marL="152400" rtl="0" algn="l">
              <a:lnSpc>
                <a:spcPct val="115000"/>
              </a:lnSpc>
              <a:spcBef>
                <a:spcPts val="0"/>
              </a:spcBef>
              <a:spcAft>
                <a:spcPts val="0"/>
              </a:spcAft>
              <a:buSzPts val="1200"/>
              <a:buNone/>
            </a:pPr>
            <a:r>
              <a:t/>
            </a:r>
            <a:endParaRPr sz="1200">
              <a:latin typeface="Montserrat"/>
              <a:ea typeface="Montserrat"/>
              <a:cs typeface="Montserrat"/>
              <a:sym typeface="Montserrat"/>
            </a:endParaRPr>
          </a:p>
          <a:p>
            <a:pPr indent="0" lvl="0" marL="152400" rtl="0" algn="l">
              <a:lnSpc>
                <a:spcPct val="115000"/>
              </a:lnSpc>
              <a:spcBef>
                <a:spcPts val="0"/>
              </a:spcBef>
              <a:spcAft>
                <a:spcPts val="0"/>
              </a:spcAft>
              <a:buSzPts val="1200"/>
              <a:buNone/>
            </a:pPr>
            <a:r>
              <a:rPr b="1" lang="en">
                <a:latin typeface="Montserrat"/>
                <a:ea typeface="Montserrat"/>
                <a:cs typeface="Montserrat"/>
                <a:sym typeface="Montserrat"/>
              </a:rPr>
              <a:t>OUTPUT: </a:t>
            </a:r>
            <a:r>
              <a:rPr lang="en">
                <a:latin typeface="Montserrat"/>
                <a:ea typeface="Montserrat"/>
                <a:cs typeface="Montserrat"/>
                <a:sym typeface="Montserrat"/>
              </a:rPr>
              <a:t>Classified applications</a:t>
            </a:r>
            <a:br>
              <a:rPr lang="en" sz="1200">
                <a:latin typeface="Montserrat"/>
                <a:ea typeface="Montserrat"/>
                <a:cs typeface="Montserrat"/>
                <a:sym typeface="Montserrat"/>
              </a:rPr>
            </a:br>
            <a:endParaRPr sz="1200">
              <a:latin typeface="Montserrat"/>
              <a:ea typeface="Montserrat"/>
              <a:cs typeface="Montserrat"/>
              <a:sym typeface="Montserrat"/>
            </a:endParaRPr>
          </a:p>
          <a:p>
            <a:pPr indent="0" lvl="0" marL="0" rtl="0" algn="just">
              <a:lnSpc>
                <a:spcPct val="115000"/>
              </a:lnSpc>
              <a:spcBef>
                <a:spcPts val="1600"/>
              </a:spcBef>
              <a:spcAft>
                <a:spcPts val="1600"/>
              </a:spcAft>
              <a:buSzPts val="1300"/>
              <a:buNone/>
            </a:pPr>
            <a:r>
              <a:t/>
            </a:r>
            <a:endParaRPr b="1" sz="14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1297500" y="11442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IMPLEMENTATION AND SCREENSHOTS</a:t>
            </a:r>
            <a:endParaRPr/>
          </a:p>
        </p:txBody>
      </p:sp>
      <p:sp>
        <p:nvSpPr>
          <p:cNvPr id="325" name="Google Shape;325;p49"/>
          <p:cNvSpPr txBox="1"/>
          <p:nvPr/>
        </p:nvSpPr>
        <p:spPr>
          <a:xfrm>
            <a:off x="2787600" y="4489800"/>
            <a:ext cx="3000000" cy="300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a:solidFill>
                  <a:srgbClr val="FFFFFF"/>
                </a:solidFill>
                <a:latin typeface="Montserrat"/>
                <a:ea typeface="Montserrat"/>
                <a:cs typeface="Montserrat"/>
                <a:sym typeface="Montserrat"/>
              </a:rPr>
              <a:t>Static Feature Extraction</a:t>
            </a:r>
            <a:endParaRPr>
              <a:solidFill>
                <a:srgbClr val="FFFFFF"/>
              </a:solidFill>
              <a:latin typeface="Montserrat"/>
              <a:ea typeface="Montserrat"/>
              <a:cs typeface="Montserrat"/>
              <a:sym typeface="Montserrat"/>
            </a:endParaRPr>
          </a:p>
        </p:txBody>
      </p:sp>
      <p:pic>
        <p:nvPicPr>
          <p:cNvPr id="326" name="Google Shape;326;p49"/>
          <p:cNvPicPr preferRelativeResize="0"/>
          <p:nvPr/>
        </p:nvPicPr>
        <p:blipFill rotWithShape="1">
          <a:blip r:embed="rId3">
            <a:alphaModFix/>
          </a:blip>
          <a:srcRect b="0" l="3864" r="0" t="7097"/>
          <a:stretch/>
        </p:blipFill>
        <p:spPr>
          <a:xfrm>
            <a:off x="1023925" y="714350"/>
            <a:ext cx="6945600" cy="3775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50"/>
          <p:cNvPicPr preferRelativeResize="0"/>
          <p:nvPr/>
        </p:nvPicPr>
        <p:blipFill rotWithShape="1">
          <a:blip r:embed="rId3">
            <a:alphaModFix/>
          </a:blip>
          <a:srcRect b="73622" l="3630" r="41932" t="7213"/>
          <a:stretch/>
        </p:blipFill>
        <p:spPr>
          <a:xfrm>
            <a:off x="440525" y="916775"/>
            <a:ext cx="8470771" cy="3191900"/>
          </a:xfrm>
          <a:prstGeom prst="rect">
            <a:avLst/>
          </a:prstGeom>
          <a:noFill/>
          <a:ln>
            <a:noFill/>
          </a:ln>
        </p:spPr>
      </p:pic>
      <p:sp>
        <p:nvSpPr>
          <p:cNvPr id="332" name="Google Shape;332;p50"/>
          <p:cNvSpPr txBox="1"/>
          <p:nvPr/>
        </p:nvSpPr>
        <p:spPr>
          <a:xfrm>
            <a:off x="3026800" y="4108675"/>
            <a:ext cx="3000000" cy="876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sz="1200">
                <a:solidFill>
                  <a:srgbClr val="FFFFFF"/>
                </a:solidFill>
                <a:latin typeface="Montserrat"/>
                <a:ea typeface="Montserrat"/>
                <a:cs typeface="Montserrat"/>
                <a:sym typeface="Montserrat"/>
              </a:rPr>
              <a:t>Dynamic Feature Extraction (Generating Events)</a:t>
            </a:r>
            <a:endParaRPr sz="1200">
              <a:solidFill>
                <a:srgbClr val="FFFFFF"/>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Google Shape;337;p51"/>
          <p:cNvPicPr preferRelativeResize="0"/>
          <p:nvPr/>
        </p:nvPicPr>
        <p:blipFill rotWithShape="1">
          <a:blip r:embed="rId3">
            <a:alphaModFix/>
          </a:blip>
          <a:srcRect b="83504" l="3638" r="50184" t="7428"/>
          <a:stretch/>
        </p:blipFill>
        <p:spPr>
          <a:xfrm>
            <a:off x="449175" y="1428750"/>
            <a:ext cx="8694825" cy="1964525"/>
          </a:xfrm>
          <a:prstGeom prst="rect">
            <a:avLst/>
          </a:prstGeom>
          <a:noFill/>
          <a:ln>
            <a:noFill/>
          </a:ln>
        </p:spPr>
      </p:pic>
      <p:sp>
        <p:nvSpPr>
          <p:cNvPr id="338" name="Google Shape;338;p51"/>
          <p:cNvSpPr txBox="1"/>
          <p:nvPr/>
        </p:nvSpPr>
        <p:spPr>
          <a:xfrm>
            <a:off x="2990525" y="4079263"/>
            <a:ext cx="3000000" cy="876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sz="1200">
                <a:solidFill>
                  <a:srgbClr val="FFFFFF"/>
                </a:solidFill>
                <a:latin typeface="Montserrat"/>
                <a:ea typeface="Montserrat"/>
                <a:cs typeface="Montserrat"/>
                <a:sym typeface="Montserrat"/>
              </a:rPr>
              <a:t>Dynamic Feature Extraction (Extracting log)</a:t>
            </a:r>
            <a:endParaRPr sz="1200">
              <a:solidFill>
                <a:srgbClr val="FFFFFF"/>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Google Shape;343;p52"/>
          <p:cNvPicPr preferRelativeResize="0"/>
          <p:nvPr/>
        </p:nvPicPr>
        <p:blipFill rotWithShape="1">
          <a:blip r:embed="rId3">
            <a:alphaModFix/>
          </a:blip>
          <a:srcRect b="70104" l="25619" r="44217" t="10132"/>
          <a:stretch/>
        </p:blipFill>
        <p:spPr>
          <a:xfrm>
            <a:off x="161988" y="619225"/>
            <a:ext cx="8675426" cy="3345550"/>
          </a:xfrm>
          <a:prstGeom prst="rect">
            <a:avLst/>
          </a:prstGeom>
          <a:noFill/>
          <a:ln>
            <a:noFill/>
          </a:ln>
        </p:spPr>
      </p:pic>
      <p:sp>
        <p:nvSpPr>
          <p:cNvPr id="344" name="Google Shape;344;p52"/>
          <p:cNvSpPr txBox="1"/>
          <p:nvPr/>
        </p:nvSpPr>
        <p:spPr>
          <a:xfrm>
            <a:off x="2841150" y="4387825"/>
            <a:ext cx="3317100" cy="991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sz="1200">
                <a:solidFill>
                  <a:srgbClr val="FFFFFF"/>
                </a:solidFill>
                <a:latin typeface="Montserrat"/>
                <a:ea typeface="Montserrat"/>
                <a:cs typeface="Montserrat"/>
                <a:sym typeface="Montserrat"/>
              </a:rPr>
              <a:t>Dynamic Feature Extraction (Log file)</a:t>
            </a:r>
            <a:endParaRPr sz="1200">
              <a:solidFill>
                <a:srgbClr val="FFFFFF"/>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53"/>
          <p:cNvPicPr preferRelativeResize="0"/>
          <p:nvPr/>
        </p:nvPicPr>
        <p:blipFill rotWithShape="1">
          <a:blip r:embed="rId3">
            <a:alphaModFix/>
          </a:blip>
          <a:srcRect b="70050" l="24957" r="67310" t="6741"/>
          <a:stretch/>
        </p:blipFill>
        <p:spPr>
          <a:xfrm>
            <a:off x="3178975" y="270725"/>
            <a:ext cx="2451520" cy="4137275"/>
          </a:xfrm>
          <a:prstGeom prst="rect">
            <a:avLst/>
          </a:prstGeom>
          <a:noFill/>
          <a:ln>
            <a:noFill/>
          </a:ln>
        </p:spPr>
      </p:pic>
      <p:sp>
        <p:nvSpPr>
          <p:cNvPr id="350" name="Google Shape;350;p53"/>
          <p:cNvSpPr txBox="1"/>
          <p:nvPr/>
        </p:nvSpPr>
        <p:spPr>
          <a:xfrm>
            <a:off x="2974488" y="4277050"/>
            <a:ext cx="3000000" cy="1031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sz="1200">
                <a:solidFill>
                  <a:srgbClr val="FFFFFF"/>
                </a:solidFill>
                <a:latin typeface="Montserrat"/>
                <a:ea typeface="Montserrat"/>
                <a:cs typeface="Montserrat"/>
                <a:sym typeface="Montserrat"/>
              </a:rPr>
              <a:t>Dynamic Feature Extraction (Extracted system call)</a:t>
            </a:r>
            <a:endParaRPr sz="1200">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457200" lvl="0" marL="1828800" rtl="0" algn="l">
              <a:lnSpc>
                <a:spcPct val="100000"/>
              </a:lnSpc>
              <a:spcBef>
                <a:spcPts val="0"/>
              </a:spcBef>
              <a:spcAft>
                <a:spcPts val="0"/>
              </a:spcAft>
              <a:buSzPts val="2400"/>
              <a:buNone/>
            </a:pPr>
            <a:r>
              <a:rPr lang="en"/>
              <a:t>OBJECTIVE</a:t>
            </a:r>
            <a:endParaRPr/>
          </a:p>
        </p:txBody>
      </p:sp>
      <p:sp>
        <p:nvSpPr>
          <p:cNvPr id="193" name="Google Shape;193;p27"/>
          <p:cNvSpPr txBox="1"/>
          <p:nvPr>
            <p:ph idx="1" type="body"/>
          </p:nvPr>
        </p:nvSpPr>
        <p:spPr>
          <a:xfrm>
            <a:off x="1297500" y="968500"/>
            <a:ext cx="7038900" cy="29112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Montserrat"/>
              <a:buChar char="●"/>
            </a:pPr>
            <a:r>
              <a:rPr lang="en" sz="1200">
                <a:latin typeface="Montserrat"/>
                <a:ea typeface="Montserrat"/>
                <a:cs typeface="Montserrat"/>
                <a:sym typeface="Montserrat"/>
              </a:rPr>
              <a:t>The main purpose of this project is to investigate if an application is a malware or benign ware.</a:t>
            </a:r>
            <a:endParaRPr sz="1200">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lang="en" sz="1200">
                <a:latin typeface="Montserrat"/>
                <a:ea typeface="Montserrat"/>
                <a:cs typeface="Montserrat"/>
                <a:sym typeface="Montserrat"/>
              </a:rPr>
              <a:t>It takes the initial APK dataset as the input. Following this, the feature selection and feature extraction takes place where we retrieve the permissions and API calls from the data set. </a:t>
            </a:r>
            <a:endParaRPr sz="1200">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lang="en" sz="1200">
                <a:latin typeface="Montserrat"/>
                <a:ea typeface="Montserrat"/>
                <a:cs typeface="Montserrat"/>
                <a:sym typeface="Montserrat"/>
              </a:rPr>
              <a:t>We feed the features to the machine learning algorithm as input and classify them as either malware or benign ware.</a:t>
            </a:r>
            <a:endParaRPr sz="12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4"/>
          <p:cNvSpPr txBox="1"/>
          <p:nvPr/>
        </p:nvSpPr>
        <p:spPr>
          <a:xfrm>
            <a:off x="3163075" y="4244075"/>
            <a:ext cx="3000000" cy="973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sz="1200">
                <a:solidFill>
                  <a:srgbClr val="FFFFFF"/>
                </a:solidFill>
                <a:latin typeface="Montserrat"/>
                <a:ea typeface="Montserrat"/>
                <a:cs typeface="Montserrat"/>
                <a:sym typeface="Montserrat"/>
              </a:rPr>
              <a:t>	Dynamic Feature Extraction (Generating vector)</a:t>
            </a:r>
            <a:endParaRPr sz="1200">
              <a:solidFill>
                <a:srgbClr val="FFFFFF"/>
              </a:solidFill>
              <a:latin typeface="Montserrat"/>
              <a:ea typeface="Montserrat"/>
              <a:cs typeface="Montserrat"/>
              <a:sym typeface="Montserrat"/>
            </a:endParaRPr>
          </a:p>
        </p:txBody>
      </p:sp>
      <p:pic>
        <p:nvPicPr>
          <p:cNvPr id="356" name="Google Shape;356;p54"/>
          <p:cNvPicPr preferRelativeResize="0"/>
          <p:nvPr/>
        </p:nvPicPr>
        <p:blipFill rotWithShape="1">
          <a:blip r:embed="rId3">
            <a:alphaModFix/>
          </a:blip>
          <a:srcRect b="0" l="4113" r="0" t="6768"/>
          <a:stretch/>
        </p:blipFill>
        <p:spPr>
          <a:xfrm>
            <a:off x="1098750" y="345275"/>
            <a:ext cx="7128648" cy="3898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55"/>
          <p:cNvPicPr preferRelativeResize="0"/>
          <p:nvPr/>
        </p:nvPicPr>
        <p:blipFill>
          <a:blip r:embed="rId3">
            <a:alphaModFix/>
          </a:blip>
          <a:stretch>
            <a:fillRect/>
          </a:stretch>
        </p:blipFill>
        <p:spPr>
          <a:xfrm>
            <a:off x="884663" y="83975"/>
            <a:ext cx="7374677" cy="4148250"/>
          </a:xfrm>
          <a:prstGeom prst="rect">
            <a:avLst/>
          </a:prstGeom>
          <a:noFill/>
          <a:ln>
            <a:noFill/>
          </a:ln>
        </p:spPr>
      </p:pic>
      <p:sp>
        <p:nvSpPr>
          <p:cNvPr id="362" name="Google Shape;362;p55"/>
          <p:cNvSpPr txBox="1"/>
          <p:nvPr/>
        </p:nvSpPr>
        <p:spPr>
          <a:xfrm>
            <a:off x="2060175" y="4381225"/>
            <a:ext cx="4909200" cy="100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a:solidFill>
                  <a:srgbClr val="FFFFFF"/>
                </a:solidFill>
                <a:latin typeface="Montserrat"/>
                <a:ea typeface="Montserrat"/>
                <a:cs typeface="Montserrat"/>
                <a:sym typeface="Montserrat"/>
              </a:rPr>
              <a:t>Random Event Generation</a:t>
            </a:r>
            <a:endParaRPr>
              <a:solidFill>
                <a:srgbClr val="FFFFF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56"/>
          <p:cNvPicPr preferRelativeResize="0"/>
          <p:nvPr/>
        </p:nvPicPr>
        <p:blipFill>
          <a:blip r:embed="rId3">
            <a:alphaModFix/>
          </a:blip>
          <a:stretch>
            <a:fillRect/>
          </a:stretch>
        </p:blipFill>
        <p:spPr>
          <a:xfrm>
            <a:off x="793425" y="72575"/>
            <a:ext cx="7557149" cy="4250899"/>
          </a:xfrm>
          <a:prstGeom prst="rect">
            <a:avLst/>
          </a:prstGeom>
          <a:noFill/>
          <a:ln>
            <a:noFill/>
          </a:ln>
        </p:spPr>
      </p:pic>
      <p:sp>
        <p:nvSpPr>
          <p:cNvPr id="368" name="Google Shape;368;p56"/>
          <p:cNvSpPr txBox="1"/>
          <p:nvPr/>
        </p:nvSpPr>
        <p:spPr>
          <a:xfrm>
            <a:off x="2060175" y="4381225"/>
            <a:ext cx="4909200" cy="100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a:solidFill>
                  <a:srgbClr val="FFFFFF"/>
                </a:solidFill>
                <a:latin typeface="Montserrat"/>
                <a:ea typeface="Montserrat"/>
                <a:cs typeface="Montserrat"/>
                <a:sym typeface="Montserrat"/>
              </a:rPr>
              <a:t>KNN train test set </a:t>
            </a:r>
            <a:endParaRPr>
              <a:solidFill>
                <a:srgbClr val="FFFFFF"/>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Google Shape;373;p57"/>
          <p:cNvPicPr preferRelativeResize="0"/>
          <p:nvPr/>
        </p:nvPicPr>
        <p:blipFill>
          <a:blip r:embed="rId3">
            <a:alphaModFix/>
          </a:blip>
          <a:stretch>
            <a:fillRect/>
          </a:stretch>
        </p:blipFill>
        <p:spPr>
          <a:xfrm>
            <a:off x="557563" y="79825"/>
            <a:ext cx="8028874" cy="4250899"/>
          </a:xfrm>
          <a:prstGeom prst="rect">
            <a:avLst/>
          </a:prstGeom>
          <a:noFill/>
          <a:ln>
            <a:noFill/>
          </a:ln>
        </p:spPr>
      </p:pic>
      <p:sp>
        <p:nvSpPr>
          <p:cNvPr id="374" name="Google Shape;374;p57"/>
          <p:cNvSpPr txBox="1"/>
          <p:nvPr/>
        </p:nvSpPr>
        <p:spPr>
          <a:xfrm>
            <a:off x="2060175" y="4381225"/>
            <a:ext cx="4909200" cy="100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a:solidFill>
                  <a:srgbClr val="FFFFFF"/>
                </a:solidFill>
                <a:latin typeface="Montserrat"/>
                <a:ea typeface="Montserrat"/>
                <a:cs typeface="Montserrat"/>
                <a:sym typeface="Montserrat"/>
              </a:rPr>
              <a:t>KNN train test set </a:t>
            </a:r>
            <a:endParaRPr>
              <a:solidFill>
                <a:srgbClr val="FFFFFF"/>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58"/>
          <p:cNvPicPr preferRelativeResize="0"/>
          <p:nvPr/>
        </p:nvPicPr>
        <p:blipFill rotWithShape="1">
          <a:blip r:embed="rId3">
            <a:alphaModFix/>
          </a:blip>
          <a:srcRect b="55691" l="3772" r="0" t="0"/>
          <a:stretch/>
        </p:blipFill>
        <p:spPr>
          <a:xfrm>
            <a:off x="1047750" y="1285875"/>
            <a:ext cx="7217074" cy="1869275"/>
          </a:xfrm>
          <a:prstGeom prst="rect">
            <a:avLst/>
          </a:prstGeom>
          <a:noFill/>
          <a:ln>
            <a:noFill/>
          </a:ln>
        </p:spPr>
      </p:pic>
      <p:sp>
        <p:nvSpPr>
          <p:cNvPr id="380" name="Google Shape;380;p58"/>
          <p:cNvSpPr txBox="1"/>
          <p:nvPr/>
        </p:nvSpPr>
        <p:spPr>
          <a:xfrm>
            <a:off x="2060175" y="4381225"/>
            <a:ext cx="4909200" cy="100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a:solidFill>
                  <a:srgbClr val="FFFFFF"/>
                </a:solidFill>
                <a:latin typeface="Montserrat"/>
                <a:ea typeface="Montserrat"/>
                <a:cs typeface="Montserrat"/>
                <a:sym typeface="Montserrat"/>
              </a:rPr>
              <a:t>KNN accuracy </a:t>
            </a:r>
            <a:endParaRPr>
              <a:solidFill>
                <a:srgbClr val="FFFFFF"/>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4" name="Shape 384"/>
        <p:cNvGrpSpPr/>
        <p:nvPr/>
      </p:nvGrpSpPr>
      <p:grpSpPr>
        <a:xfrm>
          <a:off x="0" y="0"/>
          <a:ext cx="0" cy="0"/>
          <a:chOff x="0" y="0"/>
          <a:chExt cx="0" cy="0"/>
        </a:xfrm>
      </p:grpSpPr>
      <p:pic>
        <p:nvPicPr>
          <p:cNvPr id="385" name="Google Shape;385;p59"/>
          <p:cNvPicPr preferRelativeResize="0"/>
          <p:nvPr/>
        </p:nvPicPr>
        <p:blipFill rotWithShape="1">
          <a:blip r:embed="rId3">
            <a:alphaModFix/>
          </a:blip>
          <a:srcRect b="0" l="3446" r="0" t="0"/>
          <a:stretch/>
        </p:blipFill>
        <p:spPr>
          <a:xfrm>
            <a:off x="857250" y="79850"/>
            <a:ext cx="7593624" cy="4090524"/>
          </a:xfrm>
          <a:prstGeom prst="rect">
            <a:avLst/>
          </a:prstGeom>
          <a:noFill/>
          <a:ln>
            <a:noFill/>
          </a:ln>
        </p:spPr>
      </p:pic>
      <p:sp>
        <p:nvSpPr>
          <p:cNvPr id="386" name="Google Shape;386;p59"/>
          <p:cNvSpPr txBox="1"/>
          <p:nvPr/>
        </p:nvSpPr>
        <p:spPr>
          <a:xfrm>
            <a:off x="2060175" y="4381225"/>
            <a:ext cx="4909200" cy="100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a:solidFill>
                  <a:srgbClr val="FFFFFF"/>
                </a:solidFill>
                <a:latin typeface="Montserrat"/>
                <a:ea typeface="Montserrat"/>
                <a:cs typeface="Montserrat"/>
                <a:sym typeface="Montserrat"/>
              </a:rPr>
              <a:t>SVM</a:t>
            </a:r>
            <a:r>
              <a:rPr lang="en">
                <a:solidFill>
                  <a:srgbClr val="FFFFFF"/>
                </a:solidFill>
                <a:latin typeface="Montserrat"/>
                <a:ea typeface="Montserrat"/>
                <a:cs typeface="Montserrat"/>
                <a:sym typeface="Montserrat"/>
              </a:rPr>
              <a:t> train test set </a:t>
            </a:r>
            <a:endParaRPr>
              <a:solidFill>
                <a:srgbClr val="FFFFFF"/>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0" name="Shape 390"/>
        <p:cNvGrpSpPr/>
        <p:nvPr/>
      </p:nvGrpSpPr>
      <p:grpSpPr>
        <a:xfrm>
          <a:off x="0" y="0"/>
          <a:ext cx="0" cy="0"/>
          <a:chOff x="0" y="0"/>
          <a:chExt cx="0" cy="0"/>
        </a:xfrm>
      </p:grpSpPr>
      <p:pic>
        <p:nvPicPr>
          <p:cNvPr id="391" name="Google Shape;391;p60"/>
          <p:cNvPicPr preferRelativeResize="0"/>
          <p:nvPr/>
        </p:nvPicPr>
        <p:blipFill rotWithShape="1">
          <a:blip r:embed="rId3">
            <a:alphaModFix/>
          </a:blip>
          <a:srcRect b="0" l="3428" r="0" t="0"/>
          <a:stretch/>
        </p:blipFill>
        <p:spPr>
          <a:xfrm>
            <a:off x="845350" y="49750"/>
            <a:ext cx="7434451" cy="4330201"/>
          </a:xfrm>
          <a:prstGeom prst="rect">
            <a:avLst/>
          </a:prstGeom>
          <a:noFill/>
          <a:ln>
            <a:noFill/>
          </a:ln>
        </p:spPr>
      </p:pic>
      <p:sp>
        <p:nvSpPr>
          <p:cNvPr id="392" name="Google Shape;392;p60"/>
          <p:cNvSpPr txBox="1"/>
          <p:nvPr/>
        </p:nvSpPr>
        <p:spPr>
          <a:xfrm>
            <a:off x="2060175" y="4381225"/>
            <a:ext cx="4909200" cy="100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a:solidFill>
                  <a:srgbClr val="FFFFFF"/>
                </a:solidFill>
                <a:latin typeface="Montserrat"/>
                <a:ea typeface="Montserrat"/>
                <a:cs typeface="Montserrat"/>
                <a:sym typeface="Montserrat"/>
              </a:rPr>
              <a:t>SVM</a:t>
            </a:r>
            <a:r>
              <a:rPr lang="en">
                <a:solidFill>
                  <a:srgbClr val="FFFFFF"/>
                </a:solidFill>
                <a:latin typeface="Montserrat"/>
                <a:ea typeface="Montserrat"/>
                <a:cs typeface="Montserrat"/>
                <a:sym typeface="Montserrat"/>
              </a:rPr>
              <a:t> train test set </a:t>
            </a:r>
            <a:endParaRPr>
              <a:solidFill>
                <a:srgbClr val="FFFFFF"/>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61"/>
          <p:cNvPicPr preferRelativeResize="0"/>
          <p:nvPr/>
        </p:nvPicPr>
        <p:blipFill rotWithShape="1">
          <a:blip r:embed="rId3">
            <a:alphaModFix/>
          </a:blip>
          <a:srcRect b="50253" l="3670" r="0" t="0"/>
          <a:stretch/>
        </p:blipFill>
        <p:spPr>
          <a:xfrm>
            <a:off x="661988" y="1452563"/>
            <a:ext cx="7705574" cy="2238376"/>
          </a:xfrm>
          <a:prstGeom prst="rect">
            <a:avLst/>
          </a:prstGeom>
          <a:noFill/>
          <a:ln>
            <a:noFill/>
          </a:ln>
        </p:spPr>
      </p:pic>
      <p:sp>
        <p:nvSpPr>
          <p:cNvPr id="398" name="Google Shape;398;p61"/>
          <p:cNvSpPr txBox="1"/>
          <p:nvPr/>
        </p:nvSpPr>
        <p:spPr>
          <a:xfrm>
            <a:off x="2060175" y="4381225"/>
            <a:ext cx="4909200" cy="100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a:solidFill>
                  <a:srgbClr val="FFFFFF"/>
                </a:solidFill>
                <a:latin typeface="Montserrat"/>
                <a:ea typeface="Montserrat"/>
                <a:cs typeface="Montserrat"/>
                <a:sym typeface="Montserrat"/>
              </a:rPr>
              <a:t>KNN</a:t>
            </a:r>
            <a:r>
              <a:rPr lang="en">
                <a:solidFill>
                  <a:srgbClr val="FFFFFF"/>
                </a:solidFill>
                <a:latin typeface="Montserrat"/>
                <a:ea typeface="Montserrat"/>
                <a:cs typeface="Montserrat"/>
                <a:sym typeface="Montserrat"/>
              </a:rPr>
              <a:t> accuracy with PCA </a:t>
            </a:r>
            <a:endParaRPr>
              <a:solidFill>
                <a:srgbClr val="FFFFFF"/>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2"/>
          <p:cNvSpPr txBox="1"/>
          <p:nvPr/>
        </p:nvSpPr>
        <p:spPr>
          <a:xfrm>
            <a:off x="2060175" y="4381225"/>
            <a:ext cx="4909200" cy="100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t/>
            </a:r>
            <a:endParaRPr>
              <a:solidFill>
                <a:srgbClr val="FFFFFF"/>
              </a:solidFill>
              <a:latin typeface="Montserrat"/>
              <a:ea typeface="Montserrat"/>
              <a:cs typeface="Montserrat"/>
              <a:sym typeface="Montserrat"/>
            </a:endParaRPr>
          </a:p>
        </p:txBody>
      </p:sp>
      <p:pic>
        <p:nvPicPr>
          <p:cNvPr id="404" name="Google Shape;404;p62"/>
          <p:cNvPicPr preferRelativeResize="0"/>
          <p:nvPr/>
        </p:nvPicPr>
        <p:blipFill>
          <a:blip r:embed="rId3">
            <a:alphaModFix/>
          </a:blip>
          <a:stretch>
            <a:fillRect/>
          </a:stretch>
        </p:blipFill>
        <p:spPr>
          <a:xfrm>
            <a:off x="2990163" y="979025"/>
            <a:ext cx="2727719" cy="4076425"/>
          </a:xfrm>
          <a:prstGeom prst="rect">
            <a:avLst/>
          </a:prstGeom>
          <a:noFill/>
          <a:ln>
            <a:noFill/>
          </a:ln>
        </p:spPr>
      </p:pic>
      <p:sp>
        <p:nvSpPr>
          <p:cNvPr id="405" name="Google Shape;405;p62"/>
          <p:cNvSpPr txBox="1"/>
          <p:nvPr/>
        </p:nvSpPr>
        <p:spPr>
          <a:xfrm>
            <a:off x="1899425" y="64375"/>
            <a:ext cx="4909200" cy="100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sz="2200">
                <a:solidFill>
                  <a:srgbClr val="FFFFFF"/>
                </a:solidFill>
                <a:latin typeface="Montserrat"/>
                <a:ea typeface="Montserrat"/>
                <a:cs typeface="Montserrat"/>
                <a:sym typeface="Montserrat"/>
              </a:rPr>
              <a:t>TEST CASES</a:t>
            </a:r>
            <a:endParaRPr sz="2200">
              <a:solidFill>
                <a:srgbClr val="FFFFFF"/>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id="410" name="Google Shape;410;p63"/>
          <p:cNvPicPr preferRelativeResize="0"/>
          <p:nvPr/>
        </p:nvPicPr>
        <p:blipFill>
          <a:blip r:embed="rId3">
            <a:alphaModFix/>
          </a:blip>
          <a:stretch>
            <a:fillRect/>
          </a:stretch>
        </p:blipFill>
        <p:spPr>
          <a:xfrm>
            <a:off x="152400" y="152400"/>
            <a:ext cx="8733926" cy="4912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LITERATURE SURVEY</a:t>
            </a:r>
            <a:endParaRPr sz="3000"/>
          </a:p>
        </p:txBody>
      </p:sp>
      <p:graphicFrame>
        <p:nvGraphicFramePr>
          <p:cNvPr id="199" name="Google Shape;199;p28"/>
          <p:cNvGraphicFramePr/>
          <p:nvPr/>
        </p:nvGraphicFramePr>
        <p:xfrm>
          <a:off x="159538" y="1412400"/>
          <a:ext cx="3000000" cy="3000000"/>
        </p:xfrm>
        <a:graphic>
          <a:graphicData uri="http://schemas.openxmlformats.org/drawingml/2006/table">
            <a:tbl>
              <a:tblPr>
                <a:noFill/>
                <a:tableStyleId>{C1D8878C-E84C-4BB6-A3E8-FF5EAFDF87C6}</a:tableStyleId>
              </a:tblPr>
              <a:tblGrid>
                <a:gridCol w="661600"/>
                <a:gridCol w="2639400"/>
                <a:gridCol w="1901825"/>
                <a:gridCol w="2034075"/>
                <a:gridCol w="1588025"/>
              </a:tblGrid>
              <a:tr h="381000">
                <a:tc>
                  <a:txBody>
                    <a:bodyPr>
                      <a:noAutofit/>
                    </a:bodyPr>
                    <a:lstStyle/>
                    <a:p>
                      <a:pPr indent="0" lvl="0" marL="0" rtl="0" algn="just">
                        <a:spcBef>
                          <a:spcPts val="0"/>
                        </a:spcBef>
                        <a:spcAft>
                          <a:spcPts val="0"/>
                        </a:spcAft>
                        <a:buNone/>
                      </a:pPr>
                      <a:r>
                        <a:rPr lang="en">
                          <a:solidFill>
                            <a:srgbClr val="FFFFFF"/>
                          </a:solidFill>
                          <a:latin typeface="Montserrat"/>
                          <a:ea typeface="Montserrat"/>
                          <a:cs typeface="Montserrat"/>
                          <a:sym typeface="Montserrat"/>
                        </a:rPr>
                        <a:t>     SNO</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TITLE</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just">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just">
                        <a:spcBef>
                          <a:spcPts val="0"/>
                        </a:spcBef>
                        <a:spcAft>
                          <a:spcPts val="0"/>
                        </a:spcAft>
                        <a:buClr>
                          <a:srgbClr val="000000"/>
                        </a:buClr>
                        <a:buSzPts val="1100"/>
                        <a:buFont typeface="Arial"/>
                        <a:buNone/>
                      </a:pPr>
                      <a:r>
                        <a:rPr lang="en">
                          <a:solidFill>
                            <a:srgbClr val="FFFFFF"/>
                          </a:solidFill>
                          <a:latin typeface="Montserrat"/>
                          <a:ea typeface="Montserrat"/>
                          <a:cs typeface="Montserrat"/>
                          <a:sym typeface="Montserrat"/>
                        </a:rPr>
                        <a:t>METHODOLOGY</a:t>
                      </a:r>
                      <a:endParaRPr/>
                    </a:p>
                  </a:txBody>
                  <a:tcPr marT="91425" marB="91425" marR="91425" marL="91425"/>
                </a:tc>
                <a:tc>
                  <a:txBody>
                    <a:bodyPr>
                      <a:noAutofit/>
                    </a:bodyPr>
                    <a:lstStyle/>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rPr lang="en">
                          <a:solidFill>
                            <a:srgbClr val="FFFFFF"/>
                          </a:solidFill>
                          <a:latin typeface="Montserrat"/>
                          <a:ea typeface="Montserrat"/>
                          <a:cs typeface="Montserrat"/>
                          <a:sym typeface="Montserrat"/>
                        </a:rPr>
                        <a:t>ISSUES</a:t>
                      </a:r>
                      <a:endParaRPr>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Montserrat"/>
                          <a:ea typeface="Montserrat"/>
                          <a:cs typeface="Montserrat"/>
                          <a:sym typeface="Montserrat"/>
                        </a:rPr>
                        <a:t>IDEAS FOR ADOPTION</a:t>
                      </a:r>
                      <a:endParaRPr>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rPr lang="en">
                          <a:solidFill>
                            <a:srgbClr val="FFFFFF"/>
                          </a:solidFill>
                          <a:latin typeface="Montserrat"/>
                          <a:ea typeface="Montserrat"/>
                          <a:cs typeface="Montserrat"/>
                          <a:sym typeface="Montserrat"/>
                        </a:rPr>
                        <a:t>    1</a:t>
                      </a:r>
                      <a:endParaRPr/>
                    </a:p>
                  </a:txBody>
                  <a:tcPr marT="91425" marB="91425" marR="91425" marL="91425"/>
                </a:tc>
                <a:tc>
                  <a:txBody>
                    <a:bodyPr>
                      <a:noAutofit/>
                    </a:bodyPr>
                    <a:lstStyle/>
                    <a:p>
                      <a:pPr indent="0" lvl="0" marL="0" rtl="0" algn="just">
                        <a:lnSpc>
                          <a:spcPct val="150000"/>
                        </a:lnSpc>
                        <a:spcBef>
                          <a:spcPts val="1000"/>
                        </a:spcBef>
                        <a:spcAft>
                          <a:spcPts val="0"/>
                        </a:spcAft>
                        <a:buClr>
                          <a:srgbClr val="000000"/>
                        </a:buClr>
                        <a:buSzPts val="1100"/>
                        <a:buFont typeface="Arial"/>
                        <a:buNone/>
                      </a:pPr>
                      <a:r>
                        <a:rPr lang="en" sz="1200">
                          <a:solidFill>
                            <a:schemeClr val="lt1"/>
                          </a:solidFill>
                          <a:latin typeface="Times New Roman"/>
                          <a:ea typeface="Times New Roman"/>
                          <a:cs typeface="Times New Roman"/>
                          <a:sym typeface="Times New Roman"/>
                        </a:rPr>
                        <a:t>[1]	J. Li, L. Sun, Q. Yan, Z. Li, W. Srisa-an and H. Ye, "Significant Permission Identification for Machine-Learning-Based Android Malware Detection," in </a:t>
                      </a:r>
                      <a:r>
                        <a:rPr i="1" lang="en" sz="1200">
                          <a:solidFill>
                            <a:schemeClr val="lt1"/>
                          </a:solidFill>
                          <a:latin typeface="Times New Roman"/>
                          <a:ea typeface="Times New Roman"/>
                          <a:cs typeface="Times New Roman"/>
                          <a:sym typeface="Times New Roman"/>
                        </a:rPr>
                        <a:t>IEEE Transactions on Industrial Informatics</a:t>
                      </a:r>
                      <a:r>
                        <a:rPr lang="en" sz="1200">
                          <a:solidFill>
                            <a:schemeClr val="lt1"/>
                          </a:solidFill>
                          <a:latin typeface="Times New Roman"/>
                          <a:ea typeface="Times New Roman"/>
                          <a:cs typeface="Times New Roman"/>
                          <a:sym typeface="Times New Roman"/>
                        </a:rPr>
                        <a:t>, vol. 14, no. 7, pp. 3216-3225, July 2018.</a:t>
                      </a:r>
                      <a:endParaRPr sz="1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lnSpc>
                          <a:spcPct val="150000"/>
                        </a:lnSpc>
                        <a:spcBef>
                          <a:spcPts val="1000"/>
                        </a:spcBef>
                        <a:spcAft>
                          <a:spcPts val="0"/>
                        </a:spcAft>
                        <a:buClr>
                          <a:srgbClr val="000000"/>
                        </a:buClr>
                        <a:buSzPts val="1100"/>
                        <a:buFont typeface="Arial"/>
                        <a:buNone/>
                      </a:pPr>
                      <a:r>
                        <a:rPr lang="en" sz="1200">
                          <a:solidFill>
                            <a:srgbClr val="FFFFFF"/>
                          </a:solidFill>
                          <a:latin typeface="Montserrat"/>
                          <a:ea typeface="Montserrat"/>
                          <a:cs typeface="Montserrat"/>
                          <a:sym typeface="Montserrat"/>
                        </a:rPr>
                        <a:t> SVM and MLDP model</a:t>
                      </a:r>
                      <a:endParaRPr sz="1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just">
                        <a:lnSpc>
                          <a:spcPct val="150000"/>
                        </a:lnSpc>
                        <a:spcBef>
                          <a:spcPts val="1000"/>
                        </a:spcBef>
                        <a:spcAft>
                          <a:spcPts val="0"/>
                        </a:spcAft>
                        <a:buClr>
                          <a:srgbClr val="000000"/>
                        </a:buClr>
                        <a:buSzPts val="1100"/>
                        <a:buFont typeface="Arial"/>
                        <a:buNone/>
                      </a:pPr>
                      <a:r>
                        <a:rPr lang="en" sz="1200">
                          <a:solidFill>
                            <a:srgbClr val="FFFFFF"/>
                          </a:solidFill>
                          <a:latin typeface="Montserrat"/>
                          <a:ea typeface="Montserrat"/>
                          <a:cs typeface="Montserrat"/>
                          <a:sym typeface="Montserrat"/>
                        </a:rPr>
                        <a:t>The algorithm uses only static features, So the efficiency is based on these features alone</a:t>
                      </a:r>
                      <a:endParaRPr/>
                    </a:p>
                  </a:txBody>
                  <a:tcPr marT="91425" marB="91425" marR="91425" marL="91425"/>
                </a:tc>
                <a:tc>
                  <a:txBody>
                    <a:bodyPr>
                      <a:noAutofit/>
                    </a:bodyPr>
                    <a:lstStyle/>
                    <a:p>
                      <a:pPr indent="0" lvl="0" marL="0" rtl="0" algn="l">
                        <a:lnSpc>
                          <a:spcPct val="150000"/>
                        </a:lnSpc>
                        <a:spcBef>
                          <a:spcPts val="1000"/>
                        </a:spcBef>
                        <a:spcAft>
                          <a:spcPts val="0"/>
                        </a:spcAft>
                        <a:buClr>
                          <a:srgbClr val="000000"/>
                        </a:buClr>
                        <a:buSzPts val="1100"/>
                        <a:buFont typeface="Arial"/>
                        <a:buNone/>
                      </a:pPr>
                      <a:r>
                        <a:rPr lang="en" sz="1200">
                          <a:solidFill>
                            <a:srgbClr val="FFFFFF"/>
                          </a:solidFill>
                          <a:latin typeface="Montserrat"/>
                          <a:ea typeface="Montserrat"/>
                          <a:cs typeface="Montserrat"/>
                          <a:sym typeface="Montserrat"/>
                        </a:rPr>
                        <a:t>Static features used for malware detection and efficient feature selection as no app requests all the permissions</a:t>
                      </a:r>
                      <a:endParaRPr sz="1200">
                        <a:solidFill>
                          <a:srgbClr val="FFFFFF"/>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id="415" name="Google Shape;415;p64"/>
          <p:cNvPicPr preferRelativeResize="0"/>
          <p:nvPr/>
        </p:nvPicPr>
        <p:blipFill>
          <a:blip r:embed="rId3">
            <a:alphaModFix/>
          </a:blip>
          <a:stretch>
            <a:fillRect/>
          </a:stretch>
        </p:blipFill>
        <p:spPr>
          <a:xfrm>
            <a:off x="588675" y="80350"/>
            <a:ext cx="7620250" cy="4286401"/>
          </a:xfrm>
          <a:prstGeom prst="rect">
            <a:avLst/>
          </a:prstGeom>
          <a:noFill/>
          <a:ln>
            <a:noFill/>
          </a:ln>
        </p:spPr>
      </p:pic>
      <p:sp>
        <p:nvSpPr>
          <p:cNvPr id="416" name="Google Shape;416;p64"/>
          <p:cNvSpPr txBox="1"/>
          <p:nvPr/>
        </p:nvSpPr>
        <p:spPr>
          <a:xfrm>
            <a:off x="2060175" y="4381225"/>
            <a:ext cx="4909200" cy="100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a:solidFill>
                  <a:srgbClr val="FFFFFF"/>
                </a:solidFill>
                <a:latin typeface="Montserrat"/>
                <a:ea typeface="Montserrat"/>
                <a:cs typeface="Montserrat"/>
                <a:sym typeface="Montserrat"/>
              </a:rPr>
              <a:t>Error when activities are not defined in application </a:t>
            </a:r>
            <a:endParaRPr>
              <a:solidFill>
                <a:srgbClr val="FFFFFF"/>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5"/>
          <p:cNvSpPr txBox="1"/>
          <p:nvPr>
            <p:ph type="title"/>
          </p:nvPr>
        </p:nvSpPr>
        <p:spPr>
          <a:xfrm>
            <a:off x="746400" y="106725"/>
            <a:ext cx="6888600" cy="6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between algorithms</a:t>
            </a:r>
            <a:endParaRPr/>
          </a:p>
        </p:txBody>
      </p:sp>
      <p:sp>
        <p:nvSpPr>
          <p:cNvPr id="422" name="Google Shape;422;p6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65"/>
          <p:cNvPicPr preferRelativeResize="0"/>
          <p:nvPr/>
        </p:nvPicPr>
        <p:blipFill>
          <a:blip r:embed="rId3">
            <a:alphaModFix/>
          </a:blip>
          <a:stretch>
            <a:fillRect/>
          </a:stretch>
        </p:blipFill>
        <p:spPr>
          <a:xfrm>
            <a:off x="378850" y="677350"/>
            <a:ext cx="8179598" cy="4352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PERFORMANCE METRICS</a:t>
            </a:r>
            <a:endParaRPr sz="3000"/>
          </a:p>
        </p:txBody>
      </p:sp>
      <p:sp>
        <p:nvSpPr>
          <p:cNvPr id="429" name="Google Shape;429;p66"/>
          <p:cNvSpPr txBox="1"/>
          <p:nvPr>
            <p:ph idx="1" type="body"/>
          </p:nvPr>
        </p:nvSpPr>
        <p:spPr>
          <a:xfrm>
            <a:off x="1084800" y="1208500"/>
            <a:ext cx="7464300" cy="33087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True Positive Rate (TPR) defines the percentage of benign apps identified accurately, where  </a:t>
            </a:r>
            <a:endParaRPr sz="1200">
              <a:latin typeface="Montserrat"/>
              <a:ea typeface="Montserrat"/>
              <a:cs typeface="Montserrat"/>
              <a:sym typeface="Montserrat"/>
            </a:endParaRPr>
          </a:p>
          <a:p>
            <a:pPr indent="304800" lvl="0" marL="152400" rtl="0" algn="just">
              <a:lnSpc>
                <a:spcPct val="115000"/>
              </a:lnSpc>
              <a:spcBef>
                <a:spcPts val="0"/>
              </a:spcBef>
              <a:spcAft>
                <a:spcPts val="0"/>
              </a:spcAft>
              <a:buSzPts val="1200"/>
              <a:buNone/>
            </a:pPr>
            <a:r>
              <a:rPr b="1" lang="en" sz="1200">
                <a:latin typeface="Montserrat"/>
                <a:ea typeface="Montserrat"/>
                <a:cs typeface="Montserrat"/>
                <a:sym typeface="Montserrat"/>
              </a:rPr>
              <a:t>                                                    </a:t>
            </a:r>
            <a:r>
              <a:rPr b="1" lang="en" sz="1200">
                <a:latin typeface="Montserrat"/>
                <a:ea typeface="Montserrat"/>
                <a:cs typeface="Montserrat"/>
                <a:sym typeface="Montserrat"/>
              </a:rPr>
              <a:t>TPR=TP/(TP+FN)</a:t>
            </a:r>
            <a:br>
              <a:rPr b="1" lang="en" sz="1200">
                <a:latin typeface="Montserrat"/>
                <a:ea typeface="Montserrat"/>
                <a:cs typeface="Montserrat"/>
                <a:sym typeface="Montserrat"/>
              </a:rPr>
            </a:br>
            <a:r>
              <a:rPr lang="en" sz="1200">
                <a:latin typeface="Montserrat"/>
                <a:ea typeface="Montserrat"/>
                <a:cs typeface="Montserrat"/>
                <a:sym typeface="Montserrat"/>
              </a:rPr>
              <a:t>TP  is the number of accurately identified benign apps and FN is the number of incorrectly identified benign apps.				</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False Positive Rate (FPR) defines the percentage of incorrectly identified malware apps, where  </a:t>
            </a:r>
            <a:endParaRPr/>
          </a:p>
          <a:p>
            <a:pPr indent="0" lvl="0" marL="152400" rtl="0" algn="just">
              <a:lnSpc>
                <a:spcPct val="115000"/>
              </a:lnSpc>
              <a:spcBef>
                <a:spcPts val="0"/>
              </a:spcBef>
              <a:spcAft>
                <a:spcPts val="0"/>
              </a:spcAft>
              <a:buSzPts val="1200"/>
              <a:buNone/>
            </a:pPr>
            <a:r>
              <a:rPr b="1" lang="en" sz="1200">
                <a:latin typeface="Montserrat"/>
                <a:ea typeface="Montserrat"/>
                <a:cs typeface="Montserrat"/>
                <a:sym typeface="Montserrat"/>
              </a:rPr>
              <a:t>                                                           </a:t>
            </a:r>
            <a:r>
              <a:rPr b="1" lang="en" sz="1200">
                <a:latin typeface="Montserrat"/>
                <a:ea typeface="Montserrat"/>
                <a:cs typeface="Montserrat"/>
                <a:sym typeface="Montserrat"/>
              </a:rPr>
              <a:t>FPR=FP/(TN+FP)</a:t>
            </a:r>
            <a:br>
              <a:rPr lang="en" sz="1200">
                <a:latin typeface="Montserrat"/>
                <a:ea typeface="Montserrat"/>
                <a:cs typeface="Montserrat"/>
                <a:sym typeface="Montserrat"/>
              </a:rPr>
            </a:br>
            <a:r>
              <a:rPr lang="en" sz="1200">
                <a:latin typeface="Montserrat"/>
                <a:ea typeface="Montserrat"/>
                <a:cs typeface="Montserrat"/>
                <a:sym typeface="Montserrat"/>
              </a:rPr>
              <a:t>FP is the number of incorrectly identified malware and TN is the number of correctly identified malware.</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Accuracy is a metric used to describe the overall performance. Accuracy is the percentage of correctly identified apps, where </a:t>
            </a:r>
            <a:br>
              <a:rPr lang="en" sz="1200">
                <a:latin typeface="Montserrat"/>
                <a:ea typeface="Montserrat"/>
                <a:cs typeface="Montserrat"/>
                <a:sym typeface="Montserrat"/>
              </a:rPr>
            </a:br>
            <a:r>
              <a:rPr b="1" lang="en" sz="1200">
                <a:latin typeface="Montserrat"/>
                <a:ea typeface="Montserrat"/>
                <a:cs typeface="Montserrat"/>
                <a:sym typeface="Montserrat"/>
              </a:rPr>
              <a:t>			        ACC=(TP+TN)/(TP+TN+FP+FN)</a:t>
            </a:r>
            <a:br>
              <a:rPr lang="en" sz="1200">
                <a:latin typeface="Montserrat"/>
                <a:ea typeface="Montserrat"/>
                <a:cs typeface="Montserrat"/>
                <a:sym typeface="Montserrat"/>
              </a:rPr>
            </a:br>
            <a:endParaRPr sz="1200">
              <a:latin typeface="Montserrat"/>
              <a:ea typeface="Montserrat"/>
              <a:cs typeface="Montserrat"/>
              <a:sym typeface="Montserrat"/>
            </a:endParaRPr>
          </a:p>
          <a:p>
            <a:pPr indent="0" lvl="0" marL="0" rtl="0" algn="just">
              <a:lnSpc>
                <a:spcPct val="115000"/>
              </a:lnSpc>
              <a:spcBef>
                <a:spcPts val="1600"/>
              </a:spcBef>
              <a:spcAft>
                <a:spcPts val="1600"/>
              </a:spcAft>
              <a:buSzPts val="1300"/>
              <a:buNone/>
            </a:pPr>
            <a:r>
              <a:t/>
            </a:r>
            <a:endParaRPr sz="1200">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DATASET</a:t>
            </a:r>
            <a:endParaRPr sz="3000"/>
          </a:p>
        </p:txBody>
      </p:sp>
      <p:sp>
        <p:nvSpPr>
          <p:cNvPr id="435" name="Google Shape;435;p6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200">
                <a:latin typeface="Montserrat"/>
                <a:ea typeface="Montserrat"/>
                <a:cs typeface="Montserrat"/>
                <a:sym typeface="Montserrat"/>
              </a:rPr>
              <a:t>Required Dataset : Malware application and Benign Application</a:t>
            </a:r>
            <a:endParaRPr sz="1200">
              <a:latin typeface="Montserrat"/>
              <a:ea typeface="Montserrat"/>
              <a:cs typeface="Montserrat"/>
              <a:sym typeface="Montserrat"/>
            </a:endParaRPr>
          </a:p>
          <a:p>
            <a:pPr indent="0" lvl="0" marL="0" rtl="0" algn="l">
              <a:lnSpc>
                <a:spcPct val="115000"/>
              </a:lnSpc>
              <a:spcBef>
                <a:spcPts val="1600"/>
              </a:spcBef>
              <a:spcAft>
                <a:spcPts val="0"/>
              </a:spcAft>
              <a:buSzPts val="1300"/>
              <a:buNone/>
            </a:pPr>
            <a:r>
              <a:rPr lang="en" sz="1200">
                <a:latin typeface="Montserrat"/>
                <a:ea typeface="Montserrat"/>
                <a:cs typeface="Montserrat"/>
                <a:sym typeface="Montserrat"/>
              </a:rPr>
              <a:t> Dataset will be collected from the following repositories.</a:t>
            </a:r>
            <a:endParaRPr sz="1200">
              <a:latin typeface="Montserrat"/>
              <a:ea typeface="Montserrat"/>
              <a:cs typeface="Montserrat"/>
              <a:sym typeface="Montserrat"/>
            </a:endParaRPr>
          </a:p>
          <a:p>
            <a:pPr indent="-304800" lvl="0" marL="1371600" rtl="0" algn="l">
              <a:lnSpc>
                <a:spcPct val="115000"/>
              </a:lnSpc>
              <a:spcBef>
                <a:spcPts val="1600"/>
              </a:spcBef>
              <a:spcAft>
                <a:spcPts val="0"/>
              </a:spcAft>
              <a:buSzPts val="1200"/>
              <a:buFont typeface="Montserrat"/>
              <a:buAutoNum type="arabicPeriod"/>
            </a:pPr>
            <a:r>
              <a:rPr lang="en" sz="1200">
                <a:latin typeface="Montserrat"/>
                <a:ea typeface="Montserrat"/>
                <a:cs typeface="Montserrat"/>
                <a:sym typeface="Montserrat"/>
              </a:rPr>
              <a:t>The Drebin Dataset</a:t>
            </a:r>
            <a:endParaRPr sz="1200">
              <a:latin typeface="Montserrat"/>
              <a:ea typeface="Montserrat"/>
              <a:cs typeface="Montserrat"/>
              <a:sym typeface="Montserrat"/>
            </a:endParaRPr>
          </a:p>
          <a:p>
            <a:pPr indent="-304800" lvl="0" marL="1371600" rtl="0" algn="l">
              <a:lnSpc>
                <a:spcPct val="115000"/>
              </a:lnSpc>
              <a:spcBef>
                <a:spcPts val="0"/>
              </a:spcBef>
              <a:spcAft>
                <a:spcPts val="0"/>
              </a:spcAft>
              <a:buSzPts val="1200"/>
              <a:buFont typeface="Montserrat"/>
              <a:buAutoNum type="arabicPeriod"/>
            </a:pPr>
            <a:r>
              <a:rPr lang="en" sz="1200">
                <a:latin typeface="Montserrat"/>
                <a:ea typeface="Montserrat"/>
                <a:cs typeface="Montserrat"/>
                <a:sym typeface="Montserrat"/>
              </a:rPr>
              <a:t>Android Malware Genome Project</a:t>
            </a:r>
            <a:endParaRPr sz="1200">
              <a:latin typeface="Montserrat"/>
              <a:ea typeface="Montserrat"/>
              <a:cs typeface="Montserrat"/>
              <a:sym typeface="Montserrat"/>
            </a:endParaRPr>
          </a:p>
          <a:p>
            <a:pPr indent="-304800" lvl="0" marL="1371600" rtl="0" algn="l">
              <a:lnSpc>
                <a:spcPct val="115000"/>
              </a:lnSpc>
              <a:spcBef>
                <a:spcPts val="0"/>
              </a:spcBef>
              <a:spcAft>
                <a:spcPts val="0"/>
              </a:spcAft>
              <a:buSzPts val="1200"/>
              <a:buFont typeface="Montserrat"/>
              <a:buAutoNum type="arabicPeriod"/>
            </a:pPr>
            <a:r>
              <a:rPr lang="en" sz="1200">
                <a:latin typeface="Montserrat"/>
                <a:ea typeface="Montserrat"/>
                <a:cs typeface="Montserrat"/>
                <a:sym typeface="Montserrat"/>
              </a:rPr>
              <a:t>The Droidcat Dataset</a:t>
            </a:r>
            <a:endParaRPr sz="1200">
              <a:latin typeface="Montserrat"/>
              <a:ea typeface="Montserrat"/>
              <a:cs typeface="Montserrat"/>
              <a:sym typeface="Montserrat"/>
            </a:endParaRPr>
          </a:p>
          <a:p>
            <a:pPr indent="-304800" lvl="0" marL="1371600" rtl="0" algn="l">
              <a:lnSpc>
                <a:spcPct val="115000"/>
              </a:lnSpc>
              <a:spcBef>
                <a:spcPts val="0"/>
              </a:spcBef>
              <a:spcAft>
                <a:spcPts val="0"/>
              </a:spcAft>
              <a:buSzPts val="1200"/>
              <a:buFont typeface="Montserrat"/>
              <a:buAutoNum type="arabicPeriod"/>
            </a:pPr>
            <a:r>
              <a:rPr lang="en" sz="1200">
                <a:latin typeface="Montserrat"/>
                <a:ea typeface="Montserrat"/>
                <a:cs typeface="Montserrat"/>
                <a:sym typeface="Montserrat"/>
              </a:rPr>
              <a:t>AndrooZoo</a:t>
            </a:r>
            <a:endParaRPr sz="1200">
              <a:latin typeface="Montserrat"/>
              <a:ea typeface="Montserrat"/>
              <a:cs typeface="Montserrat"/>
              <a:sym typeface="Montserrat"/>
            </a:endParaRPr>
          </a:p>
          <a:p>
            <a:pPr indent="-304800" lvl="0" marL="1371600" rtl="0" algn="l">
              <a:lnSpc>
                <a:spcPct val="115000"/>
              </a:lnSpc>
              <a:spcBef>
                <a:spcPts val="0"/>
              </a:spcBef>
              <a:spcAft>
                <a:spcPts val="0"/>
              </a:spcAft>
              <a:buSzPts val="1200"/>
              <a:buFont typeface="Montserrat"/>
              <a:buAutoNum type="arabicPeriod"/>
            </a:pPr>
            <a:r>
              <a:rPr lang="en" sz="1200">
                <a:latin typeface="Montserrat"/>
                <a:ea typeface="Montserrat"/>
                <a:cs typeface="Montserrat"/>
                <a:sym typeface="Montserrat"/>
              </a:rPr>
              <a:t>AMD (Android Malware Dataset)</a:t>
            </a:r>
            <a:endParaRPr sz="1200">
              <a:latin typeface="Montserrat"/>
              <a:ea typeface="Montserrat"/>
              <a:cs typeface="Montserrat"/>
              <a:sym typeface="Montserrat"/>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REFERENCES</a:t>
            </a:r>
            <a:endParaRPr sz="3000"/>
          </a:p>
        </p:txBody>
      </p:sp>
      <p:sp>
        <p:nvSpPr>
          <p:cNvPr id="441" name="Google Shape;441;p68"/>
          <p:cNvSpPr txBox="1"/>
          <p:nvPr>
            <p:ph idx="1" type="body"/>
          </p:nvPr>
        </p:nvSpPr>
        <p:spPr>
          <a:xfrm>
            <a:off x="1297500" y="1245300"/>
            <a:ext cx="7038900" cy="336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[1]	J. Li, L. Sun, Q. Yan, Z. Li, W. Srisa-an and H. Ye, "Significant Permission Identification for Machine-Learning-Based Android Malware Detection," in </a:t>
            </a:r>
            <a:r>
              <a:rPr i="1" lang="en" sz="1200">
                <a:solidFill>
                  <a:srgbClr val="FFFFFF"/>
                </a:solidFill>
                <a:latin typeface="Times New Roman"/>
                <a:ea typeface="Times New Roman"/>
                <a:cs typeface="Times New Roman"/>
                <a:sym typeface="Times New Roman"/>
              </a:rPr>
              <a:t>IEEE Transactions on Industrial Informatics</a:t>
            </a:r>
            <a:r>
              <a:rPr lang="en" sz="1200">
                <a:solidFill>
                  <a:srgbClr val="FFFFFF"/>
                </a:solidFill>
                <a:latin typeface="Times New Roman"/>
                <a:ea typeface="Times New Roman"/>
                <a:cs typeface="Times New Roman"/>
                <a:sym typeface="Times New Roman"/>
              </a:rPr>
              <a:t>, vol. 14, no. 7, pp. 3216-3225, July 2018.</a:t>
            </a:r>
            <a:endParaRPr sz="1200">
              <a:solidFill>
                <a:srgbClr val="FFFFFF"/>
              </a:solidFill>
              <a:latin typeface="Times New Roman"/>
              <a:ea typeface="Times New Roman"/>
              <a:cs typeface="Times New Roman"/>
              <a:sym typeface="Times New Roman"/>
            </a:endParaRPr>
          </a:p>
          <a:p>
            <a:pPr indent="0" lvl="0" marL="0" rtl="0" algn="just">
              <a:lnSpc>
                <a:spcPct val="150000"/>
              </a:lnSpc>
              <a:spcBef>
                <a:spcPts val="100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[2]	S. Sharmeen, S. Huda, J. H. Abawajy, W. N. Ismail and M. M. Hassan, "Malware Threats and Detection for Industrial Mobile-IoT Networks," in </a:t>
            </a:r>
            <a:r>
              <a:rPr i="1" lang="en" sz="1200">
                <a:solidFill>
                  <a:srgbClr val="FFFFFF"/>
                </a:solidFill>
                <a:latin typeface="Times New Roman"/>
                <a:ea typeface="Times New Roman"/>
                <a:cs typeface="Times New Roman"/>
                <a:sym typeface="Times New Roman"/>
              </a:rPr>
              <a:t>IEEE Access</a:t>
            </a:r>
            <a:r>
              <a:rPr lang="en" sz="1200">
                <a:solidFill>
                  <a:srgbClr val="FFFFFF"/>
                </a:solidFill>
                <a:latin typeface="Times New Roman"/>
                <a:ea typeface="Times New Roman"/>
                <a:cs typeface="Times New Roman"/>
                <a:sym typeface="Times New Roman"/>
              </a:rPr>
              <a:t>, vol. 6, pp. 15941-15957, 2018.</a:t>
            </a:r>
            <a:endParaRPr sz="1200">
              <a:solidFill>
                <a:srgbClr val="FFFFFF"/>
              </a:solidFill>
              <a:latin typeface="Times New Roman"/>
              <a:ea typeface="Times New Roman"/>
              <a:cs typeface="Times New Roman"/>
              <a:sym typeface="Times New Roman"/>
            </a:endParaRPr>
          </a:p>
          <a:p>
            <a:pPr indent="0" lvl="0" marL="0" rtl="0" algn="just">
              <a:lnSpc>
                <a:spcPct val="150000"/>
              </a:lnSpc>
              <a:spcBef>
                <a:spcPts val="100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[3]	X. Li, J. Liu, Y. Huo, R. Zhang and Y. Yao, "An Android malware detection method based on AndroidManifest file," </a:t>
            </a:r>
            <a:r>
              <a:rPr i="1" lang="en" sz="1200">
                <a:solidFill>
                  <a:srgbClr val="FFFFFF"/>
                </a:solidFill>
                <a:latin typeface="Times New Roman"/>
                <a:ea typeface="Times New Roman"/>
                <a:cs typeface="Times New Roman"/>
                <a:sym typeface="Times New Roman"/>
              </a:rPr>
              <a:t>2016 4th International Conference on Cloud Computing and Intelligence Systems (CCIS)</a:t>
            </a:r>
            <a:r>
              <a:rPr lang="en" sz="1200">
                <a:solidFill>
                  <a:srgbClr val="FFFFFF"/>
                </a:solidFill>
                <a:latin typeface="Times New Roman"/>
                <a:ea typeface="Times New Roman"/>
                <a:cs typeface="Times New Roman"/>
                <a:sym typeface="Times New Roman"/>
              </a:rPr>
              <a:t>, Beijing, 2016, pp. 239-243.</a:t>
            </a:r>
            <a:endParaRPr sz="1200">
              <a:solidFill>
                <a:srgbClr val="FFFFFF"/>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9"/>
          <p:cNvSpPr txBox="1"/>
          <p:nvPr>
            <p:ph idx="1" type="body"/>
          </p:nvPr>
        </p:nvSpPr>
        <p:spPr>
          <a:xfrm>
            <a:off x="1297500" y="555950"/>
            <a:ext cx="7038900" cy="3922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[4]	K. Zhao, D. Zhang, X. Su and W. Li, "Fest: A feature extraction and selection tool for Android malware detection," </a:t>
            </a:r>
            <a:r>
              <a:rPr i="1" lang="en" sz="1200">
                <a:solidFill>
                  <a:srgbClr val="FFFFFF"/>
                </a:solidFill>
                <a:latin typeface="Times New Roman"/>
                <a:ea typeface="Times New Roman"/>
                <a:cs typeface="Times New Roman"/>
                <a:sym typeface="Times New Roman"/>
              </a:rPr>
              <a:t>2015 IEEE Symposium on Computers and Communication (ISCC)</a:t>
            </a:r>
            <a:r>
              <a:rPr lang="en" sz="1200">
                <a:solidFill>
                  <a:srgbClr val="FFFFFF"/>
                </a:solidFill>
                <a:latin typeface="Times New Roman"/>
                <a:ea typeface="Times New Roman"/>
                <a:cs typeface="Times New Roman"/>
                <a:sym typeface="Times New Roman"/>
              </a:rPr>
              <a:t>, Larnaca, 2015, pp. 714-720.</a:t>
            </a:r>
            <a:endParaRPr sz="1200">
              <a:solidFill>
                <a:srgbClr val="FFFFFF"/>
              </a:solidFill>
              <a:latin typeface="Times New Roman"/>
              <a:ea typeface="Times New Roman"/>
              <a:cs typeface="Times New Roman"/>
              <a:sym typeface="Times New Roman"/>
            </a:endParaRPr>
          </a:p>
          <a:p>
            <a:pPr indent="0" lvl="0" marL="0" rtl="0" algn="just">
              <a:lnSpc>
                <a:spcPct val="150000"/>
              </a:lnSpc>
              <a:spcBef>
                <a:spcPts val="100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[5]	Aung, Zarni &amp; Zaw, Win. (2013). Permission-Based Android Malware Detection. International Journal of Scientific and Technology Research. 2. 228-234.</a:t>
            </a:r>
            <a:endParaRPr sz="1200">
              <a:solidFill>
                <a:srgbClr val="FFFFFF"/>
              </a:solidFill>
              <a:latin typeface="Times New Roman"/>
              <a:ea typeface="Times New Roman"/>
              <a:cs typeface="Times New Roman"/>
              <a:sym typeface="Times New Roman"/>
            </a:endParaRPr>
          </a:p>
          <a:p>
            <a:pPr indent="0" lvl="0" marL="0" rtl="0" algn="just">
              <a:lnSpc>
                <a:spcPct val="150000"/>
              </a:lnSpc>
              <a:spcBef>
                <a:spcPts val="100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[6]	N. Peiravian and X. Zhu, "Machine Learning for Android Malware Detection Using Permission and API Calls," 2013 IEEE 25th International Conference on Tools with Artificial Intelligence, Herndon, VA, 2013, pp. 300-305.</a:t>
            </a:r>
            <a:endParaRPr sz="1200">
              <a:solidFill>
                <a:srgbClr val="FFFFFF"/>
              </a:solidFill>
              <a:latin typeface="Times New Roman"/>
              <a:ea typeface="Times New Roman"/>
              <a:cs typeface="Times New Roman"/>
              <a:sym typeface="Times New Roman"/>
            </a:endParaRPr>
          </a:p>
          <a:p>
            <a:pPr indent="0" lvl="0" marL="0" rtl="0" algn="just">
              <a:lnSpc>
                <a:spcPct val="150000"/>
              </a:lnSpc>
              <a:spcBef>
                <a:spcPts val="100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[7]	I. Bulut and A. G. Yavuz, "Mobile malware detection using deep neural network," 2017 25th Signal Processing and Communications Applications Conference (SIU), Antalya, 2017, pp. 1-4.</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LITERATURE SURVEY</a:t>
            </a:r>
            <a:endParaRPr sz="3000"/>
          </a:p>
        </p:txBody>
      </p:sp>
      <p:graphicFrame>
        <p:nvGraphicFramePr>
          <p:cNvPr id="205" name="Google Shape;205;p29"/>
          <p:cNvGraphicFramePr/>
          <p:nvPr/>
        </p:nvGraphicFramePr>
        <p:xfrm>
          <a:off x="84388" y="1307850"/>
          <a:ext cx="3000000" cy="3000000"/>
        </p:xfrm>
        <a:graphic>
          <a:graphicData uri="http://schemas.openxmlformats.org/drawingml/2006/table">
            <a:tbl>
              <a:tblPr>
                <a:noFill/>
                <a:tableStyleId>{C1D8878C-E84C-4BB6-A3E8-FF5EAFDF87C6}</a:tableStyleId>
              </a:tblPr>
              <a:tblGrid>
                <a:gridCol w="672875"/>
                <a:gridCol w="2684350"/>
                <a:gridCol w="2058775"/>
                <a:gridCol w="1944150"/>
                <a:gridCol w="1615075"/>
              </a:tblGrid>
              <a:tr h="381000">
                <a:tc>
                  <a:txBody>
                    <a:bodyPr>
                      <a:noAutofit/>
                    </a:bodyPr>
                    <a:lstStyle/>
                    <a:p>
                      <a:pPr indent="0" lvl="0" marL="0" rtl="0" algn="just">
                        <a:spcBef>
                          <a:spcPts val="0"/>
                        </a:spcBef>
                        <a:spcAft>
                          <a:spcPts val="0"/>
                        </a:spcAft>
                        <a:buNone/>
                      </a:pPr>
                      <a:r>
                        <a:rPr lang="en">
                          <a:solidFill>
                            <a:srgbClr val="FFFFFF"/>
                          </a:solidFill>
                          <a:latin typeface="Montserrat"/>
                          <a:ea typeface="Montserrat"/>
                          <a:cs typeface="Montserrat"/>
                          <a:sym typeface="Montserrat"/>
                        </a:rPr>
                        <a:t>     SNO</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TITLE</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just">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just">
                        <a:spcBef>
                          <a:spcPts val="0"/>
                        </a:spcBef>
                        <a:spcAft>
                          <a:spcPts val="0"/>
                        </a:spcAft>
                        <a:buNone/>
                      </a:pPr>
                      <a:r>
                        <a:rPr lang="en">
                          <a:solidFill>
                            <a:srgbClr val="FFFFFF"/>
                          </a:solidFill>
                          <a:latin typeface="Montserrat"/>
                          <a:ea typeface="Montserrat"/>
                          <a:cs typeface="Montserrat"/>
                          <a:sym typeface="Montserrat"/>
                        </a:rPr>
                        <a:t>METHODOLOGY</a:t>
                      </a:r>
                      <a:endParaRPr/>
                    </a:p>
                  </a:txBody>
                  <a:tcPr marT="91425" marB="91425" marR="91425" marL="91425"/>
                </a:tc>
                <a:tc>
                  <a:txBody>
                    <a:bodyPr>
                      <a:noAutofit/>
                    </a:bodyPr>
                    <a:lstStyle/>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ISSUES</a:t>
                      </a:r>
                      <a:endParaRPr>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IDEAS FOR ADOPTION</a:t>
                      </a:r>
                      <a:endParaRPr>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a:p>
                  </a:txBody>
                  <a:tcPr marT="91425" marB="91425" marR="91425" marL="91425"/>
                </a:tc>
              </a:tr>
              <a:tr h="381000">
                <a:tc>
                  <a:txBody>
                    <a:bodyPr>
                      <a:noAutofit/>
                    </a:bodyPr>
                    <a:lstStyle/>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2</a:t>
                      </a:r>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just">
                        <a:lnSpc>
                          <a:spcPct val="150000"/>
                        </a:lnSpc>
                        <a:spcBef>
                          <a:spcPts val="1000"/>
                        </a:spcBef>
                        <a:spcAft>
                          <a:spcPts val="0"/>
                        </a:spcAft>
                        <a:buNone/>
                      </a:pPr>
                      <a:r>
                        <a:rPr lang="en" sz="1200">
                          <a:solidFill>
                            <a:schemeClr val="lt1"/>
                          </a:solidFill>
                          <a:latin typeface="Times New Roman"/>
                          <a:ea typeface="Times New Roman"/>
                          <a:cs typeface="Times New Roman"/>
                          <a:sym typeface="Times New Roman"/>
                        </a:rPr>
                        <a:t>S. Sharmeen, S. Huda, J. H. Abawajy, W. N. Ismail and M. M. Hassan, "Malware Threats and Detection for Industrial Mobile-IoT Networks," in </a:t>
                      </a:r>
                      <a:r>
                        <a:rPr i="1" lang="en" sz="1200">
                          <a:solidFill>
                            <a:schemeClr val="lt1"/>
                          </a:solidFill>
                          <a:latin typeface="Times New Roman"/>
                          <a:ea typeface="Times New Roman"/>
                          <a:cs typeface="Times New Roman"/>
                          <a:sym typeface="Times New Roman"/>
                        </a:rPr>
                        <a:t>IEEE Access</a:t>
                      </a:r>
                      <a:r>
                        <a:rPr lang="en" sz="1200">
                          <a:solidFill>
                            <a:schemeClr val="lt1"/>
                          </a:solidFill>
                          <a:latin typeface="Times New Roman"/>
                          <a:ea typeface="Times New Roman"/>
                          <a:cs typeface="Times New Roman"/>
                          <a:sym typeface="Times New Roman"/>
                        </a:rPr>
                        <a:t>, vol. 6, pp. 15941-15957, 2018.</a:t>
                      </a:r>
                      <a:endParaRPr sz="1200">
                        <a:solidFill>
                          <a:srgbClr val="FFFFFF"/>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 SVM, KNN, RF</a:t>
                      </a:r>
                      <a:endParaRPr sz="1200">
                        <a:solidFill>
                          <a:srgbClr val="FFFFFF"/>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Fails to detect unknown/new variant of malware</a:t>
                      </a:r>
                      <a:endParaRPr sz="1200">
                        <a:solidFill>
                          <a:srgbClr val="FFFFFF"/>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Comparing and contrasting static, dynamic, and hybrid analysis</a:t>
                      </a:r>
                      <a:endParaRPr sz="1200">
                        <a:solidFill>
                          <a:srgbClr val="FFFFFF"/>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3</a:t>
                      </a:r>
                      <a:endParaRPr>
                        <a:solidFill>
                          <a:srgbClr val="FFFFFF"/>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just">
                        <a:lnSpc>
                          <a:spcPct val="150000"/>
                        </a:lnSpc>
                        <a:spcBef>
                          <a:spcPts val="1000"/>
                        </a:spcBef>
                        <a:spcAft>
                          <a:spcPts val="0"/>
                        </a:spcAft>
                        <a:buNone/>
                      </a:pPr>
                      <a:r>
                        <a:rPr lang="en" sz="1200">
                          <a:solidFill>
                            <a:schemeClr val="lt1"/>
                          </a:solidFill>
                          <a:latin typeface="Times New Roman"/>
                          <a:ea typeface="Times New Roman"/>
                          <a:cs typeface="Times New Roman"/>
                          <a:sym typeface="Times New Roman"/>
                        </a:rPr>
                        <a:t>X. Li, J. Liu, Y. Huo, R. Zhang and Y. Yao, "An Android malware detection method based on AndroidManifest file," </a:t>
                      </a:r>
                      <a:r>
                        <a:rPr i="1" lang="en" sz="1200">
                          <a:solidFill>
                            <a:schemeClr val="lt1"/>
                          </a:solidFill>
                          <a:latin typeface="Times New Roman"/>
                          <a:ea typeface="Times New Roman"/>
                          <a:cs typeface="Times New Roman"/>
                          <a:sym typeface="Times New Roman"/>
                        </a:rPr>
                        <a:t>2016 4th International Conference on Cloud Computing and Intelligence Systems (CCIS)</a:t>
                      </a:r>
                      <a:r>
                        <a:rPr lang="en" sz="1200">
                          <a:solidFill>
                            <a:schemeClr val="lt1"/>
                          </a:solidFill>
                          <a:latin typeface="Times New Roman"/>
                          <a:ea typeface="Times New Roman"/>
                          <a:cs typeface="Times New Roman"/>
                          <a:sym typeface="Times New Roman"/>
                        </a:rPr>
                        <a:t>, Beijing, 2016, pp. 239-243.</a:t>
                      </a:r>
                      <a:endParaRPr sz="1200">
                        <a:solidFill>
                          <a:schemeClr val="lt1"/>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Naive Bayes classification algorithm</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Efficiency is low as it is based on static features alone</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Malware detection method based on AndroidManifest file</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1297500" y="134725"/>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LITERATURE SURVEY</a:t>
            </a:r>
            <a:endParaRPr sz="3000"/>
          </a:p>
        </p:txBody>
      </p:sp>
      <p:graphicFrame>
        <p:nvGraphicFramePr>
          <p:cNvPr id="211" name="Google Shape;211;p30"/>
          <p:cNvGraphicFramePr/>
          <p:nvPr/>
        </p:nvGraphicFramePr>
        <p:xfrm>
          <a:off x="159525" y="810200"/>
          <a:ext cx="3000000" cy="3000000"/>
        </p:xfrm>
        <a:graphic>
          <a:graphicData uri="http://schemas.openxmlformats.org/drawingml/2006/table">
            <a:tbl>
              <a:tblPr>
                <a:noFill/>
                <a:tableStyleId>{C1D8878C-E84C-4BB6-A3E8-FF5EAFDF87C6}</a:tableStyleId>
              </a:tblPr>
              <a:tblGrid>
                <a:gridCol w="661600"/>
                <a:gridCol w="2443475"/>
                <a:gridCol w="2097750"/>
                <a:gridCol w="2034075"/>
                <a:gridCol w="1588025"/>
              </a:tblGrid>
              <a:tr h="713950">
                <a:tc>
                  <a:txBody>
                    <a:bodyPr>
                      <a:noAutofit/>
                    </a:bodyPr>
                    <a:lstStyle/>
                    <a:p>
                      <a:pPr indent="0" lvl="0" marL="0" rtl="0" algn="just">
                        <a:spcBef>
                          <a:spcPts val="0"/>
                        </a:spcBef>
                        <a:spcAft>
                          <a:spcPts val="0"/>
                        </a:spcAft>
                        <a:buNone/>
                      </a:pPr>
                      <a:r>
                        <a:rPr lang="en">
                          <a:solidFill>
                            <a:srgbClr val="FFFFFF"/>
                          </a:solidFill>
                          <a:latin typeface="Montserrat"/>
                          <a:ea typeface="Montserrat"/>
                          <a:cs typeface="Montserrat"/>
                          <a:sym typeface="Montserrat"/>
                        </a:rPr>
                        <a:t>     SNO</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TITLE</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just">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just">
                        <a:spcBef>
                          <a:spcPts val="0"/>
                        </a:spcBef>
                        <a:spcAft>
                          <a:spcPts val="0"/>
                        </a:spcAft>
                        <a:buNone/>
                      </a:pPr>
                      <a:r>
                        <a:rPr lang="en">
                          <a:solidFill>
                            <a:srgbClr val="FFFFFF"/>
                          </a:solidFill>
                          <a:latin typeface="Montserrat"/>
                          <a:ea typeface="Montserrat"/>
                          <a:cs typeface="Montserrat"/>
                          <a:sym typeface="Montserrat"/>
                        </a:rPr>
                        <a:t>METHODOLOGY</a:t>
                      </a:r>
                      <a:endParaRPr/>
                    </a:p>
                  </a:txBody>
                  <a:tcPr marT="91425" marB="91425" marR="91425" marL="91425"/>
                </a:tc>
                <a:tc>
                  <a:txBody>
                    <a:bodyPr>
                      <a:noAutofit/>
                    </a:bodyPr>
                    <a:lstStyle/>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ISSUES</a:t>
                      </a:r>
                      <a:endParaRPr>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IDEAS FOR ADOPTION</a:t>
                      </a:r>
                      <a:endParaRPr>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a:p>
                  </a:txBody>
                  <a:tcPr marT="91425" marB="91425" marR="91425" marL="91425"/>
                </a:tc>
              </a:tr>
              <a:tr h="1727925">
                <a:tc>
                  <a:txBody>
                    <a:bodyPr>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4</a:t>
                      </a:r>
                      <a:endParaRPr/>
                    </a:p>
                  </a:txBody>
                  <a:tcPr marT="91425" marB="91425" marR="91425" marL="91425"/>
                </a:tc>
                <a:tc>
                  <a:txBody>
                    <a:bodyPr>
                      <a:noAutofit/>
                    </a:bodyPr>
                    <a:lstStyle/>
                    <a:p>
                      <a:pPr indent="0" lvl="0" marL="0" rtl="0" algn="just">
                        <a:lnSpc>
                          <a:spcPct val="150000"/>
                        </a:lnSpc>
                        <a:spcBef>
                          <a:spcPts val="1000"/>
                        </a:spcBef>
                        <a:spcAft>
                          <a:spcPts val="0"/>
                        </a:spcAft>
                        <a:buNone/>
                      </a:pPr>
                      <a:r>
                        <a:rPr lang="en" sz="1200">
                          <a:solidFill>
                            <a:schemeClr val="lt1"/>
                          </a:solidFill>
                          <a:latin typeface="Times New Roman"/>
                          <a:ea typeface="Times New Roman"/>
                          <a:cs typeface="Times New Roman"/>
                          <a:sym typeface="Times New Roman"/>
                        </a:rPr>
                        <a:t>K. Zhao, D. Zhang, X. Su and W. Li, "Fest: A feature extraction and selection tool for Android malware detection," </a:t>
                      </a:r>
                      <a:r>
                        <a:rPr i="1" lang="en" sz="1200">
                          <a:solidFill>
                            <a:schemeClr val="lt1"/>
                          </a:solidFill>
                          <a:latin typeface="Times New Roman"/>
                          <a:ea typeface="Times New Roman"/>
                          <a:cs typeface="Times New Roman"/>
                          <a:sym typeface="Times New Roman"/>
                        </a:rPr>
                        <a:t>2015 IEEE Symposium on Computers and Communication (ISCC)</a:t>
                      </a:r>
                      <a:r>
                        <a:rPr lang="en" sz="1200">
                          <a:solidFill>
                            <a:schemeClr val="lt1"/>
                          </a:solidFill>
                          <a:latin typeface="Times New Roman"/>
                          <a:ea typeface="Times New Roman"/>
                          <a:cs typeface="Times New Roman"/>
                          <a:sym typeface="Times New Roman"/>
                        </a:rPr>
                        <a:t>, Larnaca, 2015, pp. 714-720.</a:t>
                      </a:r>
                      <a:endParaRPr sz="1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Feature selection algorithm, FrequenSel</a:t>
                      </a:r>
                      <a:endParaRPr sz="1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Inefficient due to lack of feature selection, which also results in the imbalance between accuracy and recall</a:t>
                      </a:r>
                      <a:endParaRPr/>
                    </a:p>
                  </a:txBody>
                  <a:tcPr marT="91425" marB="91425" marR="91425" marL="91425"/>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Extracting all the features which indicate the functions and behaviors in apps by AppExtractor</a:t>
                      </a:r>
                      <a:endParaRPr sz="1200">
                        <a:solidFill>
                          <a:srgbClr val="FFFFFF"/>
                        </a:solidFill>
                        <a:latin typeface="Montserrat"/>
                        <a:ea typeface="Montserrat"/>
                        <a:cs typeface="Montserrat"/>
                        <a:sym typeface="Montserrat"/>
                      </a:endParaRPr>
                    </a:p>
                  </a:txBody>
                  <a:tcPr marT="91425" marB="91425" marR="91425" marL="91425"/>
                </a:tc>
              </a:tr>
              <a:tr h="1836850">
                <a:tc>
                  <a:txBody>
                    <a:bodyPr>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5</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just">
                        <a:lnSpc>
                          <a:spcPct val="150000"/>
                        </a:lnSpc>
                        <a:spcBef>
                          <a:spcPts val="1000"/>
                        </a:spcBef>
                        <a:spcAft>
                          <a:spcPts val="0"/>
                        </a:spcAft>
                        <a:buNone/>
                      </a:pPr>
                      <a:r>
                        <a:rPr lang="en" sz="1200">
                          <a:solidFill>
                            <a:schemeClr val="lt1"/>
                          </a:solidFill>
                          <a:latin typeface="Times New Roman"/>
                          <a:ea typeface="Times New Roman"/>
                          <a:cs typeface="Times New Roman"/>
                          <a:sym typeface="Times New Roman"/>
                        </a:rPr>
                        <a:t>Aung, Zarni &amp; Zaw, Win. (2013). Permission-Based Android Malware Detection. International Journal of Scientific and Technology Research. 2. 228-234.</a:t>
                      </a:r>
                      <a:endParaRPr sz="1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A framework that can detect android malware applications is proposed.</a:t>
                      </a:r>
                      <a:endParaRPr sz="1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Fails to predict the behaviour of malicious apps from their past actions</a:t>
                      </a:r>
                      <a:endParaRPr sz="1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Static features used for malware detection</a:t>
                      </a:r>
                      <a:endParaRPr sz="1200">
                        <a:solidFill>
                          <a:srgbClr val="FFFFFF"/>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t>LITERATURE SURVEY</a:t>
            </a:r>
            <a:endParaRPr sz="3000"/>
          </a:p>
        </p:txBody>
      </p:sp>
      <p:graphicFrame>
        <p:nvGraphicFramePr>
          <p:cNvPr id="217" name="Google Shape;217;p31"/>
          <p:cNvGraphicFramePr/>
          <p:nvPr/>
        </p:nvGraphicFramePr>
        <p:xfrm>
          <a:off x="159538" y="1412400"/>
          <a:ext cx="3000000" cy="3000000"/>
        </p:xfrm>
        <a:graphic>
          <a:graphicData uri="http://schemas.openxmlformats.org/drawingml/2006/table">
            <a:tbl>
              <a:tblPr>
                <a:noFill/>
                <a:tableStyleId>{C1D8878C-E84C-4BB6-A3E8-FF5EAFDF87C6}</a:tableStyleId>
              </a:tblPr>
              <a:tblGrid>
                <a:gridCol w="661600"/>
                <a:gridCol w="2639400"/>
                <a:gridCol w="1901825"/>
                <a:gridCol w="2034075"/>
                <a:gridCol w="1588025"/>
              </a:tblGrid>
              <a:tr h="381000">
                <a:tc>
                  <a:txBody>
                    <a:bodyPr>
                      <a:noAutofit/>
                    </a:bodyPr>
                    <a:lstStyle/>
                    <a:p>
                      <a:pPr indent="0" lvl="0" marL="0" rtl="0" algn="just">
                        <a:spcBef>
                          <a:spcPts val="0"/>
                        </a:spcBef>
                        <a:spcAft>
                          <a:spcPts val="0"/>
                        </a:spcAft>
                        <a:buNone/>
                      </a:pPr>
                      <a:r>
                        <a:rPr lang="en">
                          <a:solidFill>
                            <a:srgbClr val="FFFFFF"/>
                          </a:solidFill>
                          <a:latin typeface="Montserrat"/>
                          <a:ea typeface="Montserrat"/>
                          <a:cs typeface="Montserrat"/>
                          <a:sym typeface="Montserrat"/>
                        </a:rPr>
                        <a:t>     SNO</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TITLE</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just">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just">
                        <a:spcBef>
                          <a:spcPts val="0"/>
                        </a:spcBef>
                        <a:spcAft>
                          <a:spcPts val="0"/>
                        </a:spcAft>
                        <a:buNone/>
                      </a:pPr>
                      <a:r>
                        <a:rPr lang="en">
                          <a:solidFill>
                            <a:srgbClr val="FFFFFF"/>
                          </a:solidFill>
                          <a:latin typeface="Montserrat"/>
                          <a:ea typeface="Montserrat"/>
                          <a:cs typeface="Montserrat"/>
                          <a:sym typeface="Montserrat"/>
                        </a:rPr>
                        <a:t>METHODOLOGY</a:t>
                      </a:r>
                      <a:endParaRPr/>
                    </a:p>
                  </a:txBody>
                  <a:tcPr marT="91425" marB="91425" marR="91425" marL="91425"/>
                </a:tc>
                <a:tc>
                  <a:txBody>
                    <a:bodyPr>
                      <a:noAutofit/>
                    </a:bodyPr>
                    <a:lstStyle/>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en">
                          <a:solidFill>
                            <a:srgbClr val="FFFFFF"/>
                          </a:solidFill>
                          <a:latin typeface="Montserrat"/>
                          <a:ea typeface="Montserrat"/>
                          <a:cs typeface="Montserrat"/>
                          <a:sym typeface="Montserrat"/>
                        </a:rPr>
                        <a:t>ISSUES</a:t>
                      </a:r>
                      <a:endParaRPr>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IDEAS FOR ADOPTION</a:t>
                      </a:r>
                      <a:endParaRPr>
                        <a:solidFill>
                          <a:srgbClr val="FFFFFF"/>
                        </a:solidFill>
                        <a:latin typeface="Montserrat"/>
                        <a:ea typeface="Montserrat"/>
                        <a:cs typeface="Montserrat"/>
                        <a:sym typeface="Montserrat"/>
                      </a:endParaRPr>
                    </a:p>
                    <a:p>
                      <a:pPr indent="0" lvl="0" marL="0" rtl="0" algn="just">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
                          <a:solidFill>
                            <a:srgbClr val="FFFFFF"/>
                          </a:solidFill>
                          <a:latin typeface="Montserrat"/>
                          <a:ea typeface="Montserrat"/>
                          <a:cs typeface="Montserrat"/>
                          <a:sym typeface="Montserrat"/>
                        </a:rPr>
                        <a:t>    6</a:t>
                      </a:r>
                      <a:endParaRPr/>
                    </a:p>
                  </a:txBody>
                  <a:tcPr marT="91425" marB="91425" marR="91425" marL="91425"/>
                </a:tc>
                <a:tc>
                  <a:txBody>
                    <a:bodyPr>
                      <a:noAutofit/>
                    </a:bodyPr>
                    <a:lstStyle/>
                    <a:p>
                      <a:pPr indent="0" lvl="0" marL="0" rtl="0" algn="just">
                        <a:lnSpc>
                          <a:spcPct val="150000"/>
                        </a:lnSpc>
                        <a:spcBef>
                          <a:spcPts val="1000"/>
                        </a:spcBef>
                        <a:spcAft>
                          <a:spcPts val="0"/>
                        </a:spcAft>
                        <a:buNone/>
                      </a:pPr>
                      <a:r>
                        <a:rPr lang="en" sz="1200">
                          <a:solidFill>
                            <a:schemeClr val="lt1"/>
                          </a:solidFill>
                          <a:latin typeface="Times New Roman"/>
                          <a:ea typeface="Times New Roman"/>
                          <a:cs typeface="Times New Roman"/>
                          <a:sym typeface="Times New Roman"/>
                        </a:rPr>
                        <a:t>N. Peiravian and X. Zhu, "Machine Learning for Android Malware Detection Using Permission and API Calls," 2013 IEEE 25th International Conference on Tools with Artificial Intelligence, Herndon, VA, 2013, pp. 300-305.</a:t>
                      </a:r>
                      <a:endParaRPr sz="1200">
                        <a:solidFill>
                          <a:schemeClr val="lt1"/>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t/>
                      </a:r>
                      <a:endParaRPr sz="1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 SVM,RFF,CNN</a:t>
                      </a:r>
                      <a:endParaRPr sz="1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Selection of proper feature set to incorporate unknown behaviours</a:t>
                      </a:r>
                      <a:endParaRPr/>
                    </a:p>
                  </a:txBody>
                  <a:tcPr marT="91425" marB="91425" marR="91425" marL="91425"/>
                </a:tc>
                <a:tc>
                  <a:txBody>
                    <a:bodyPr>
                      <a:noAutofit/>
                    </a:bodyPr>
                    <a:lstStyle/>
                    <a:p>
                      <a:pPr indent="0" lvl="0" marL="0" rtl="0" algn="l">
                        <a:lnSpc>
                          <a:spcPct val="150000"/>
                        </a:lnSpc>
                        <a:spcBef>
                          <a:spcPts val="1000"/>
                        </a:spcBef>
                        <a:spcAft>
                          <a:spcPts val="0"/>
                        </a:spcAft>
                        <a:buNone/>
                      </a:pPr>
                      <a:r>
                        <a:rPr lang="en" sz="1200">
                          <a:solidFill>
                            <a:srgbClr val="FFFFFF"/>
                          </a:solidFill>
                          <a:latin typeface="Montserrat"/>
                          <a:ea typeface="Montserrat"/>
                          <a:cs typeface="Montserrat"/>
                          <a:sym typeface="Montserrat"/>
                        </a:rPr>
                        <a:t>Permission extracted from each App’s profile information and the APIs are extracted from the packed App file by using packages .</a:t>
                      </a:r>
                      <a:endParaRPr sz="1200">
                        <a:solidFill>
                          <a:srgbClr val="FFFFFF"/>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 OF ISSUES</a:t>
            </a:r>
            <a:endParaRPr/>
          </a:p>
        </p:txBody>
      </p:sp>
      <p:sp>
        <p:nvSpPr>
          <p:cNvPr id="223" name="Google Shape;223;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Fails to detect unknown/new variant of malware.</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Fails to predict the behaviour of malicious apps from their past actions.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Selection of proper feature set to incorporate unknown behaviours.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Algorithm uses only static features, So the efficiency is based on these features alone. It does predict the malware with much accuracy when dynamic features are considered along with static features.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Imbalance between accuracy and recall, and time overhead in building classifiers.</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SYSTEM</a:t>
            </a:r>
            <a:endParaRPr/>
          </a:p>
        </p:txBody>
      </p:sp>
      <p:sp>
        <p:nvSpPr>
          <p:cNvPr id="229" name="Google Shape;229;p33"/>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In order to solve the false prediction of malicious applications we propose a system in which we use hybrid features set  ( malware and benign ware applications).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Hybrid features include both static and dynamic features such as permissions and API calls.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We also use methods such as Principal Component Analysis(PCA), Dimension Reduction for the elimination of unnecessary features and this reduces the overhead.</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Machine learning is used to build the model using the selected features as input.</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Comparative</a:t>
            </a:r>
            <a:r>
              <a:rPr lang="en">
                <a:latin typeface="Montserrat"/>
                <a:ea typeface="Montserrat"/>
                <a:cs typeface="Montserrat"/>
                <a:sym typeface="Montserrat"/>
              </a:rPr>
              <a:t> analysis is done and a classification report is generated.</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